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60" r:id="rId3"/>
  </p:sldMasterIdLst>
  <p:handoutMasterIdLst>
    <p:handoutMasterId r:id="rId42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8288000" cy="10287000"/>
  <p:notesSz cx="6858000" cy="9144000"/>
  <p:embeddedFontLst>
    <p:embeddedFont>
      <p:font typeface="Calibri (MS)" panose="020B0604020202020204" charset="0"/>
      <p:regular r:id="rId43"/>
    </p:embeddedFont>
    <p:embeddedFont>
      <p:font typeface="Calibri (MS) Bold" panose="020B0604020202020204" charset="0"/>
      <p:regular r:id="rId44"/>
    </p:embeddedFont>
    <p:embeddedFont>
      <p:font typeface="Garet" panose="020B0604020202020204" charset="0"/>
      <p:regular r:id="rId45"/>
    </p:embeddedFont>
    <p:embeddedFont>
      <p:font typeface="Garet Bold" panose="020B0604020202020204" charset="0"/>
      <p:regular r:id="rId46"/>
    </p:embeddedFont>
    <p:embeddedFont>
      <p:font typeface="Josefin Sans" pitchFamily="2" charset="0"/>
      <p:regular r:id="rId47"/>
    </p:embeddedFont>
    <p:embeddedFont>
      <p:font typeface="Josefin Sans Bold" pitchFamily="2" charset="0"/>
      <p:regular r:id="rId48"/>
      <p:boldItalic r:id="rId49"/>
    </p:embeddedFont>
    <p:embeddedFont>
      <p:font typeface="Noto Sans Bold" panose="020B0604020202020204" charset="0"/>
      <p:regular r:id="rId50"/>
    </p:embeddedFont>
    <p:embeddedFont>
      <p:font typeface="Public Sans" panose="020B0604020202020204" charset="0"/>
      <p:regular r:id="rId51"/>
    </p:embeddedFont>
    <p:embeddedFont>
      <p:font typeface="Public Sans Bold" panose="020B0604020202020204" charset="0"/>
      <p:regular r:id="rId52"/>
    </p:embeddedFont>
    <p:embeddedFont>
      <p:font typeface="Saira Heavy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22BDBC-9564-6C23-F21D-CCFC63E77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E773D-8476-EEE6-DE91-FFF8C85363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DCA80-FC55-4BBC-9682-FFEB0C91A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3F6C2-4041-8112-7F66-3D465EB188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AC3B9-653A-1CB2-580C-8621943A88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0032D-B17D-4E3A-B955-3E3E9C75F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56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0F5B-D2ED-8EDC-A3FC-97302A642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8B627-90EB-241C-0D76-CA584426B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815ED-AB88-5A86-0BB5-8270CF43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8EBB9-024C-D730-4C60-E4B4A0947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42928-343F-9EC0-E877-D4BEDC68D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87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E835-7CD6-4409-789E-B689E703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D0D3-40AC-50A7-4226-27C8CA0C2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32C5B-C021-65E4-986D-24B2EC24E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B876F-56A2-64D4-8C52-4FC8C091F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41DB2-925A-984C-C4A8-917C35D1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29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D556-83DD-3389-F011-B876E118B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7731D-C717-B964-EB54-7107D5474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D940F-6EDE-702A-8F9C-AB6C2E1E3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EB4C2-389A-9B4A-0AAC-3C2AC0EF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696B9-917B-1148-1290-EE66B02B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07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0917-1CCC-CFB3-1C9B-CD9D6449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2DFFF-9BE0-0C62-3B5A-3BE55DA80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C4AD6-1270-9831-272B-08F526DF6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AA346-62EC-085C-42EC-252C1CE3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92B0D-F3F3-7477-B0C7-43AC00B35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DDFC7-9B17-F9DB-51AB-57212FBB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03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90D6-FC20-A2EF-814B-4335AD2B3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A9581-0274-A1F1-0F01-2476FE7D4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D201A-6511-B7D6-AE50-4BAD21BDA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D3B7B-E9B3-09E9-6F70-F9EBF0B630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9AD34-653F-1EDC-E79E-8DE5A3C74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E7E3C-70BE-04D8-0F69-814FA6960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15D5FD-B523-A4B4-C262-78542BE4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0C3FF-0194-014D-5DEA-B7BE3F0A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19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2E930-D36B-5E7C-C3CE-8DA130BA5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A42B8A-6E70-18B4-F323-9D24C9934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2036C8-BB06-CBCC-36EE-DB60A42CA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D1153-ED5F-23C8-FFA3-99CFB81A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34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71B130-FDA0-2AA4-DF25-7A20EF93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A45A30-C8EB-3FCA-F172-13AC7447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9A8F2-2574-5CFB-F18D-3816BBE8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0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AACE3-0C80-FA7B-4C18-F44836C76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8C7A7-6DE6-FB2D-55F2-FC038C28F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D5931-1407-38A9-68B8-8D532B247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D5AFA-1513-1987-9403-D75D025CC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0392C-9BCF-B15A-4BE3-981239CD7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4DC48-7AD9-56DA-09BF-FB0116C8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4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9561-36C5-5851-4EB4-D94C6045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737A5-9EBB-A3F2-4EA5-480BC3DBD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03722-BE02-8E46-9279-84E15A477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1C977-D944-F386-BC82-44ED6204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D8CBD-09C4-060E-CC1E-BB023E6F1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D36DB-4B97-2DC0-07F9-95486994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39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911BC-308F-8333-71CA-A3CABD68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EB0451-A753-C395-43BA-FFB039902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FFD2E-AAC4-20B0-95EC-9A585DF7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4D13-AF56-270F-6622-ACCCCF68F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EA418-1DDF-777C-2DFC-E417570A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500A1-9F04-FBBE-DAC5-5C3ABB8732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06B6B-6E7D-1E57-C56A-C23BD23A8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5EB9C-4FA1-C9AF-F391-184E1AD2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58CD3-8BF1-7E76-D202-E2CF461E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E1A54-2682-3EFF-B1E7-96F05F16F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847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BC45-B905-07AA-F050-552AE4684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C7A48-AE31-8B48-E5FC-9DE55C80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E817F4-DE93-DF83-7055-694FFB4E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C4484-64DB-B44E-F9DB-41D023C0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ue button with text&#10;&#10;AI-generated content may be incorrect.">
            <a:extLst>
              <a:ext uri="{FF2B5EF4-FFF2-40B4-BE49-F238E27FC236}">
                <a16:creationId xmlns:a16="http://schemas.microsoft.com/office/drawing/2014/main" id="{02E6FE19-485C-1C2B-976A-CA0D2B97DE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974725"/>
            <a:ext cx="1562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01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5EA6B-F1B7-DD08-E4F8-B7AB7562C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062E1-A31A-AD75-A7FD-6342C7509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B59E-9338-851D-EF79-8235CFE56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85859-45FC-9EAA-B458-846B9DDA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92BA8-2830-2ED4-CAFA-5CBD2D22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826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0628-1DC1-6501-B361-CEA6AAFE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77B76-F548-8435-F71A-C5D5E1D3C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0596B-7834-92B4-0377-701A7FC0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5011-F71F-794A-6B45-E672102BF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EB48-10AB-82A8-3254-30996936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24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2B885-2CFC-28F0-309F-69416F15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52915-BE08-B26E-C2E7-4EE6374B7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74248-E318-B951-96AB-6549B3E0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F35E5-F2C9-E43B-4A79-FFF831D9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033D4-BC3E-3C2A-8A3F-D54C7F9F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19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C1058-3DE0-2A5E-D7C3-845AF5CA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2CBCC-F6D2-F15A-468F-B20C6883E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3EB38-B0DC-D34A-F3FC-394CEA6F1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20CD3-3EDE-E405-7590-3B9DFA83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81331-D494-0594-3331-97751B67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511B6-26AA-0BBC-6619-E93C2B7F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547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4C77-4F72-9AE3-BAB6-240062848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B2596-F799-D684-7663-79B703113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7404E-B38D-02AF-1EE9-394AD0768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0059B-3CE1-B7DF-2144-36334D93A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61772-8768-AAF5-000F-F4051C1F4C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CC482E-E0CA-80E6-3662-2C7D6B0A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A9784B-025A-9E7B-92A4-D3FA24A0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3B829-5158-36A8-60CB-CD933EF5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2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9148-5C6C-D915-0513-ED41D39D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2E936-B9AA-E522-F1FB-0DB1DF25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5BFEF0-ABBF-6F32-5576-F9046BBCC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86BD-BD81-5C5C-941A-CA52EF6A6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D67B8-3520-2768-6001-3CAE27596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58E563-8BA8-821C-94CF-FB0FBB5F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7B13E-1110-9DCF-8236-D4F8739D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41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22EE-1E78-F85B-5439-8667C7E0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F1365-FDA7-01CB-9E2F-02449D739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4F2F4-3F65-1EDE-9CA1-189DF31E5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C6339A-BA1A-44F0-6C40-F7C8783B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7ADEC-9C86-A6BE-80E8-5C651C08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0972D4-33C4-20D4-C2E7-12D0FCE6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62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F0A5-C1D2-B7C2-EF2E-F98F1CFD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1C7978-78A0-7B31-3F78-79B70B987C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A14D9-40A8-FD28-0BE1-EE6D8A9D9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FEAB0E-2546-44CB-67B8-0A6830F5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D7E60-7220-B429-2ED9-881CA243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D6443-FD90-F163-23E3-7FB4FEB19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98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F8C8-1753-6B23-074D-21312680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1C3EB-50D1-7E20-2164-C223D8CC8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E7193-B22D-CA83-A446-2FD884AD6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444D6-0468-E6FF-63BC-5811C9315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0FEA0-9D5C-249C-0844-B2881FF8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9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3D304-8C73-3A6C-4410-C6855C5A2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8544C-924A-9133-0878-661D4D954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07344-EB23-06E8-2B7B-0D5569158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A7A8D-39D2-2695-1B91-3FE63F188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75159-98A6-1563-1814-7888105A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07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blue button with text&#10;&#10;AI-generated content may be incorrect.">
            <a:extLst>
              <a:ext uri="{FF2B5EF4-FFF2-40B4-BE49-F238E27FC236}">
                <a16:creationId xmlns:a16="http://schemas.microsoft.com/office/drawing/2014/main" id="{72D0F031-EE32-DEBE-B875-0DCBA3A6211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5300"/>
            <a:ext cx="1455738" cy="14557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D088B-5936-9022-4737-A36D02F2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324EB-BF91-F418-1407-6DE57F00B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472FF-1EC5-71D1-6AFF-F5F6A7E4E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037F5E-6237-4786-A579-834B11400AB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AA8A2-7F97-2BA5-4F05-2AEEEC2C5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C8DC9-AD45-250B-8105-96956C7A3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008FE-E550-4AFB-A532-C97B225CCB9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ue button with text&#10;&#10;AI-generated content may be incorrect.">
            <a:extLst>
              <a:ext uri="{FF2B5EF4-FFF2-40B4-BE49-F238E27FC236}">
                <a16:creationId xmlns:a16="http://schemas.microsoft.com/office/drawing/2014/main" id="{AB53ED08-800B-65F6-293E-D1FDBACAEF6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5300"/>
            <a:ext cx="1455738" cy="145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8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EDDC08-BC45-F9C7-849A-B1174160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172A9-001B-235E-BC03-7B1F6F868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4B81E-1D3F-7BA9-226C-7517D65A25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2D4A2-CDA1-44D2-BA35-7DEF8DF2F925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2B3AC-0E8C-717E-CE78-760B994AD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C1F07-CC9E-1227-66F4-4EEB322A4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90BCA6-6368-4790-91EF-EE874C2F74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blue button with text&#10;&#10;AI-generated content may be incorrect.">
            <a:extLst>
              <a:ext uri="{FF2B5EF4-FFF2-40B4-BE49-F238E27FC236}">
                <a16:creationId xmlns:a16="http://schemas.microsoft.com/office/drawing/2014/main" id="{DA841B83-2B0C-90DF-94BD-94B77E642B2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95300"/>
            <a:ext cx="1455738" cy="145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1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kaggle.com/competitions/house-prices-advanced-regression-techniques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house-prices-advanced-regression-techniqu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house-prices-advanced-regression-techniqu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house-prices-advanced-regression-techniqu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house-prices-advanced-regression-techniqu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31153"/>
            <a:ext cx="18288000" cy="10287000"/>
            <a:chOff x="0" y="0"/>
            <a:chExt cx="24384000" cy="13716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1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5254374" y="31153"/>
            <a:ext cx="13033626" cy="9198592"/>
            <a:chOff x="0" y="0"/>
            <a:chExt cx="17378168" cy="122647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378172" cy="12264771"/>
            </a:xfrm>
            <a:custGeom>
              <a:avLst/>
              <a:gdLst/>
              <a:ahLst/>
              <a:cxnLst/>
              <a:rect l="l" t="t" r="r" b="b"/>
              <a:pathLst>
                <a:path w="17378172" h="12264771">
                  <a:moveTo>
                    <a:pt x="0" y="0"/>
                  </a:moveTo>
                  <a:lnTo>
                    <a:pt x="17378172" y="0"/>
                  </a:lnTo>
                  <a:lnTo>
                    <a:pt x="17378172" y="12264771"/>
                  </a:lnTo>
                  <a:lnTo>
                    <a:pt x="0" y="12264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4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732370"/>
            <a:ext cx="820776" cy="26200"/>
            <a:chOff x="0" y="0"/>
            <a:chExt cx="1060968" cy="33867"/>
          </a:xfrm>
        </p:grpSpPr>
        <p:sp>
          <p:nvSpPr>
            <p:cNvPr id="7" name="Freeform 7"/>
            <p:cNvSpPr/>
            <p:nvPr/>
          </p:nvSpPr>
          <p:spPr>
            <a:xfrm>
              <a:off x="16891" y="0"/>
              <a:ext cx="1027176" cy="33909"/>
            </a:xfrm>
            <a:custGeom>
              <a:avLst/>
              <a:gdLst/>
              <a:ahLst/>
              <a:cxnLst/>
              <a:rect l="l" t="t" r="r" b="b"/>
              <a:pathLst>
                <a:path w="1027176" h="33909">
                  <a:moveTo>
                    <a:pt x="0" y="0"/>
                  </a:moveTo>
                  <a:lnTo>
                    <a:pt x="1027176" y="0"/>
                  </a:lnTo>
                  <a:lnTo>
                    <a:pt x="1027176" y="33909"/>
                  </a:lnTo>
                  <a:lnTo>
                    <a:pt x="0" y="33909"/>
                  </a:lnTo>
                  <a:close/>
                </a:path>
              </a:pathLst>
            </a:custGeom>
            <a:solidFill>
              <a:srgbClr val="1C3F6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6393" y="2437389"/>
            <a:ext cx="9702098" cy="179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4"/>
              </a:lnSpc>
            </a:pP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Phân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tích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và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Dự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đoán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Giá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Nhà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với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Hồi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quy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Nâng</a:t>
            </a:r>
            <a:r>
              <a:rPr lang="en-US" sz="5853" b="1" dirty="0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</a:t>
            </a:r>
            <a:r>
              <a:rPr lang="en-US" sz="5853" b="1" dirty="0" err="1">
                <a:solidFill>
                  <a:srgbClr val="0B132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cao</a:t>
            </a:r>
            <a:endParaRPr lang="en-US" sz="5853" b="1" dirty="0">
              <a:solidFill>
                <a:srgbClr val="0B1320"/>
              </a:solidFill>
              <a:latin typeface="Josefin Sans Bold"/>
              <a:ea typeface="Josefin Sans Bold"/>
              <a:cs typeface="Josefin Sans Bold"/>
              <a:sym typeface="Josefin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6234647"/>
            <a:ext cx="10043369" cy="182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dirty="0">
                <a:solidFill>
                  <a:srgbClr val="0B1320"/>
                </a:solidFill>
                <a:latin typeface="Josefin Sans"/>
                <a:ea typeface="Josefin Sans"/>
                <a:cs typeface="Josefin Sans"/>
                <a:sym typeface="Josefin Sans"/>
              </a:rPr>
              <a:t>Nguyễn </a:t>
            </a:r>
            <a:r>
              <a:rPr lang="en-US" sz="3442" dirty="0" err="1">
                <a:solidFill>
                  <a:srgbClr val="0B1320"/>
                </a:solidFill>
                <a:latin typeface="Josefin Sans"/>
                <a:ea typeface="Josefin Sans"/>
                <a:cs typeface="Josefin Sans"/>
                <a:sym typeface="Josefin Sans"/>
              </a:rPr>
              <a:t>Đăng</a:t>
            </a:r>
            <a:r>
              <a:rPr lang="en-US" sz="3442" dirty="0">
                <a:solidFill>
                  <a:srgbClr val="0B1320"/>
                </a:solidFill>
                <a:latin typeface="Josefin Sans"/>
                <a:ea typeface="Josefin Sans"/>
                <a:cs typeface="Josefin Sans"/>
                <a:sym typeface="Josefin Sans"/>
              </a:rPr>
              <a:t> Khoa, Lê Thị Trúc Ly, Lê Đoàn Kim Ngân, Lâm Tú Nhi</a:t>
            </a:r>
          </a:p>
          <a:p>
            <a:pPr algn="l">
              <a:lnSpc>
                <a:spcPts val="4819"/>
              </a:lnSpc>
            </a:pPr>
            <a:endParaRPr lang="en-US" sz="3442" dirty="0">
              <a:solidFill>
                <a:srgbClr val="0B132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33450"/>
            <a:ext cx="735166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8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Các công việc liên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28570"/>
            <a:ext cx="6454370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sz="38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Các kỹ thuật tiền xử lý dữ liệu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51500" y="1847796"/>
            <a:ext cx="8884511" cy="3599619"/>
            <a:chOff x="0" y="0"/>
            <a:chExt cx="5712009" cy="23142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12009" cy="2314259"/>
            </a:xfrm>
            <a:custGeom>
              <a:avLst/>
              <a:gdLst/>
              <a:ahLst/>
              <a:cxnLst/>
              <a:rect l="l" t="t" r="r" b="b"/>
              <a:pathLst>
                <a:path w="5712009" h="2314259">
                  <a:moveTo>
                    <a:pt x="0" y="0"/>
                  </a:moveTo>
                  <a:lnTo>
                    <a:pt x="5712009" y="0"/>
                  </a:lnTo>
                  <a:lnTo>
                    <a:pt x="5712009" y="2314259"/>
                  </a:lnTo>
                  <a:lnTo>
                    <a:pt x="0" y="2314259"/>
                  </a:lnTo>
                  <a:close/>
                </a:path>
              </a:pathLst>
            </a:custGeom>
            <a:blipFill>
              <a:blip r:embed="rId3"/>
              <a:stretch>
                <a:fillRect l="-486" r="-4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76897" y="5714208"/>
            <a:ext cx="6616882" cy="3921231"/>
            <a:chOff x="0" y="0"/>
            <a:chExt cx="3905197" cy="231425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05197" cy="2314259"/>
            </a:xfrm>
            <a:custGeom>
              <a:avLst/>
              <a:gdLst/>
              <a:ahLst/>
              <a:cxnLst/>
              <a:rect l="l" t="t" r="r" b="b"/>
              <a:pathLst>
                <a:path w="3905197" h="2314259">
                  <a:moveTo>
                    <a:pt x="0" y="0"/>
                  </a:moveTo>
                  <a:lnTo>
                    <a:pt x="3905197" y="0"/>
                  </a:lnTo>
                  <a:lnTo>
                    <a:pt x="3905197" y="2314259"/>
                  </a:lnTo>
                  <a:lnTo>
                    <a:pt x="0" y="2314259"/>
                  </a:lnTo>
                  <a:close/>
                </a:path>
              </a:pathLst>
            </a:custGeom>
            <a:blipFill>
              <a:blip r:embed="rId4"/>
              <a:stretch>
                <a:fillRect t="-1268" b="-126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38225" y="3037954"/>
            <a:ext cx="7713275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Chuẩn hóa dữ liệu: </a:t>
            </a: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biến đổi các giá trị số trong cùng trường dữ liệu về cùng một thang đo, giúp mô hình ổn định hơn. Hai loại thường được sử dụng là </a:t>
            </a:r>
            <a:r>
              <a:rPr lang="en-US" sz="3200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MinMaxScaler </a:t>
            </a: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và </a:t>
            </a:r>
            <a:r>
              <a:rPr lang="en-US" sz="3200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StandardScaler</a:t>
            </a: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05325" y="6772275"/>
            <a:ext cx="7485220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Mã hóa dữ liệu</a:t>
            </a: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: Là kỹ thuật chuyển đổi dữ liệu định tính (</a:t>
            </a:r>
            <a:r>
              <a:rPr lang="en-US" sz="3200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categorical</a:t>
            </a: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) thành dạng số, giúp mô hình học máy có thể hiểu và xử lý được. Hai phương pháp mã hóa phổ biến là </a:t>
            </a:r>
            <a:r>
              <a:rPr lang="en-US" sz="3200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Label Encoding</a:t>
            </a: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 và </a:t>
            </a:r>
            <a:r>
              <a:rPr lang="en-US" sz="3200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One-Hot Encoding.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14400"/>
            <a:ext cx="735166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Các công việc liên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19045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Feature Engineering Approaches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478221"/>
            <a:ext cx="8386477" cy="4138880"/>
            <a:chOff x="0" y="0"/>
            <a:chExt cx="1852516" cy="914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2516" cy="914250"/>
            </a:xfrm>
            <a:custGeom>
              <a:avLst/>
              <a:gdLst/>
              <a:ahLst/>
              <a:cxnLst/>
              <a:rect l="l" t="t" r="r" b="b"/>
              <a:pathLst>
                <a:path w="1852516" h="914250">
                  <a:moveTo>
                    <a:pt x="0" y="0"/>
                  </a:moveTo>
                  <a:lnTo>
                    <a:pt x="1852516" y="0"/>
                  </a:lnTo>
                  <a:lnTo>
                    <a:pt x="1852516" y="914250"/>
                  </a:lnTo>
                  <a:lnTo>
                    <a:pt x="0" y="914250"/>
                  </a:lnTo>
                  <a:close/>
                </a:path>
              </a:pathLst>
            </a:custGeom>
            <a:blipFill>
              <a:blip r:embed="rId3"/>
              <a:stretch>
                <a:fillRect t="-8888" b="-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010927" y="3197993"/>
            <a:ext cx="7570047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endParaRPr/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Tạo các biến tổng hợp như TotalSF, TotalBath, TotalSpace để phản ánh quy mô và tiện nghi của căn nhà.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Tạo các biến nhị phân (HasPool, HasGarage, v.v.) để mô hình nhận biết sự hiện diện của các tiện ích.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6947" y="3614737"/>
            <a:ext cx="8903849" cy="4394213"/>
            <a:chOff x="0" y="0"/>
            <a:chExt cx="1852516" cy="91425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2516" cy="914250"/>
            </a:xfrm>
            <a:custGeom>
              <a:avLst/>
              <a:gdLst/>
              <a:ahLst/>
              <a:cxnLst/>
              <a:rect l="l" t="t" r="r" b="b"/>
              <a:pathLst>
                <a:path w="1852516" h="914250">
                  <a:moveTo>
                    <a:pt x="0" y="0"/>
                  </a:moveTo>
                  <a:lnTo>
                    <a:pt x="1852516" y="0"/>
                  </a:lnTo>
                  <a:lnTo>
                    <a:pt x="1852516" y="914250"/>
                  </a:lnTo>
                  <a:lnTo>
                    <a:pt x="0" y="914250"/>
                  </a:lnTo>
                  <a:close/>
                </a:path>
              </a:pathLst>
            </a:custGeom>
            <a:blipFill>
              <a:blip r:embed="rId3"/>
              <a:stretch>
                <a:fillRect t="-10914" b="-109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144000" y="1905000"/>
          <a:ext cx="8233596" cy="7813689"/>
        </p:xfrm>
        <a:graphic>
          <a:graphicData uri="http://schemas.openxmlformats.org/drawingml/2006/table">
            <a:tbl>
              <a:tblPr/>
              <a:tblGrid>
                <a:gridCol w="2744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4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5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206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Nhóm đặc trưng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Cột tiêu biểu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Ý nghĩa của giá trị thiếu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927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Không có tiện ích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Alley, PoolQC, Fence, FireplaceQu, MiscFeature</a:t>
                      </a:r>
                      <a:endParaRPr lang="en-US" sz="1100"/>
                    </a:p>
                    <a:p>
                      <a:pPr algn="ctr">
                        <a:lnSpc>
                          <a:spcPts val="294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Nhà không có tiện ích đó → điền 'None'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06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Không có vật liệu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MasVnrT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Không có ốp ngoài → điền 'None' hoặc 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4614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Tầng hầm &amp; Gara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BsmtQual, GarageType, GarageYrBlt, v.v.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Không có tầng hầm/gara → điền 'None' hoặc 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5669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Thông tin chưa ghi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LotFron, Electrical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Thiếu thông tin → điền median hoặc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119045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Exploratory data analysis (EDA)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2119045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Exploratory data analysis (EDA)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93454" y="2690545"/>
            <a:ext cx="7320890" cy="4566579"/>
            <a:chOff x="0" y="0"/>
            <a:chExt cx="2778069" cy="17328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78069" cy="1732887"/>
            </a:xfrm>
            <a:custGeom>
              <a:avLst/>
              <a:gdLst/>
              <a:ahLst/>
              <a:cxnLst/>
              <a:rect l="l" t="t" r="r" b="b"/>
              <a:pathLst>
                <a:path w="2778069" h="1732887">
                  <a:moveTo>
                    <a:pt x="0" y="0"/>
                  </a:moveTo>
                  <a:lnTo>
                    <a:pt x="2778069" y="0"/>
                  </a:lnTo>
                  <a:lnTo>
                    <a:pt x="2778069" y="1732887"/>
                  </a:lnTo>
                  <a:lnTo>
                    <a:pt x="0" y="1732887"/>
                  </a:lnTo>
                  <a:close/>
                </a:path>
              </a:pathLst>
            </a:custGeom>
            <a:blipFill>
              <a:blip r:embed="rId3"/>
              <a:stretch>
                <a:fillRect t="-1901" b="-190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58926" y="2966770"/>
            <a:ext cx="8442493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Skewness = 1.88 → phân phối lệch phải mạnh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Hầu hết nhà có giá thấp đến trung bình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Một số nhà rất đắt tiền tạo “đuôi dài” → ảnh hưởng đến mô hình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64767" y="7371424"/>
            <a:ext cx="8620098" cy="2425821"/>
            <a:chOff x="0" y="0"/>
            <a:chExt cx="8367082" cy="2354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367082" cy="2354618"/>
            </a:xfrm>
            <a:custGeom>
              <a:avLst/>
              <a:gdLst/>
              <a:ahLst/>
              <a:cxnLst/>
              <a:rect l="l" t="t" r="r" b="b"/>
              <a:pathLst>
                <a:path w="8367082" h="2354618">
                  <a:moveTo>
                    <a:pt x="0" y="0"/>
                  </a:moveTo>
                  <a:lnTo>
                    <a:pt x="8367082" y="0"/>
                  </a:lnTo>
                  <a:lnTo>
                    <a:pt x="8367082" y="2354618"/>
                  </a:lnTo>
                  <a:lnTo>
                    <a:pt x="0" y="2354618"/>
                  </a:lnTo>
                  <a:close/>
                </a:path>
              </a:pathLst>
            </a:custGeom>
            <a:blipFill>
              <a:blip r:embed="rId4"/>
              <a:stretch>
                <a:fillRect t="-4453" b="-44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73643" y="2371457"/>
            <a:ext cx="781305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6"/>
              </a:lnSpc>
              <a:spcBef>
                <a:spcPct val="0"/>
              </a:spcBef>
            </a:pPr>
            <a:r>
              <a:rPr lang="en-US" sz="3188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Nhận xét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58926" y="6952325"/>
            <a:ext cx="842607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Giải pháp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13468" y="7518292"/>
            <a:ext cx="8442493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Áp dụng log transform: np.log1p(SalePrice)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→ Giúp phân phối gần chuẩn hơn, giảm ảnh hưởng outliers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8247" y="1943149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Exploratory data analysis (EDA)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15345" y="2335838"/>
            <a:ext cx="5140058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Biến số - Numeric : 38 cột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10780" y="5445038"/>
            <a:ext cx="6824407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Biến phân loại - Categorical : 43 cột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3061915"/>
            <a:ext cx="6082748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Liên tục:</a:t>
            </a: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diện tích, giá trị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Rời rạc:</a:t>
            </a: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số lượng phòng, năm xây, số tầng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44000" y="5997488"/>
            <a:ext cx="8677220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Vị trí &amp; quy hoạch:</a:t>
            </a: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Neighborhood, MSZoning, Street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Kiến trúc và vật liệu:</a:t>
            </a: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HouseStyle, RoofStyle , Foundation v.v...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Tiện nghi &amp; giao dịch:</a:t>
            </a: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 FireplaceQu, PoolQC, SaleCondition, v.v.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5216438"/>
            <a:ext cx="2382515" cy="1085279"/>
            <a:chOff x="0" y="0"/>
            <a:chExt cx="627494" cy="2858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494" cy="285835"/>
            </a:xfrm>
            <a:custGeom>
              <a:avLst/>
              <a:gdLst/>
              <a:ahLst/>
              <a:cxnLst/>
              <a:rect l="l" t="t" r="r" b="b"/>
              <a:pathLst>
                <a:path w="627494" h="285835">
                  <a:moveTo>
                    <a:pt x="0" y="0"/>
                  </a:moveTo>
                  <a:lnTo>
                    <a:pt x="627494" y="0"/>
                  </a:lnTo>
                  <a:lnTo>
                    <a:pt x="627494" y="285835"/>
                  </a:lnTo>
                  <a:lnTo>
                    <a:pt x="0" y="285835"/>
                  </a:lnTo>
                  <a:close/>
                </a:path>
              </a:pathLst>
            </a:custGeom>
            <a:solidFill>
              <a:srgbClr val="1C3F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52400"/>
              <a:ext cx="627494" cy="438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Feature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332328" y="3624176"/>
            <a:ext cx="2382515" cy="1085279"/>
            <a:chOff x="0" y="0"/>
            <a:chExt cx="627494" cy="2858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7494" cy="285835"/>
            </a:xfrm>
            <a:custGeom>
              <a:avLst/>
              <a:gdLst/>
              <a:ahLst/>
              <a:cxnLst/>
              <a:rect l="l" t="t" r="r" b="b"/>
              <a:pathLst>
                <a:path w="627494" h="285835">
                  <a:moveTo>
                    <a:pt x="0" y="0"/>
                  </a:moveTo>
                  <a:lnTo>
                    <a:pt x="627494" y="0"/>
                  </a:lnTo>
                  <a:lnTo>
                    <a:pt x="627494" y="285835"/>
                  </a:lnTo>
                  <a:lnTo>
                    <a:pt x="0" y="285835"/>
                  </a:lnTo>
                  <a:close/>
                </a:path>
              </a:pathLst>
            </a:custGeom>
            <a:solidFill>
              <a:srgbClr val="1C3F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52400"/>
              <a:ext cx="627494" cy="438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Numeric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98575" y="7007695"/>
            <a:ext cx="2382515" cy="1085279"/>
            <a:chOff x="0" y="0"/>
            <a:chExt cx="627494" cy="28583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27494" cy="285835"/>
            </a:xfrm>
            <a:custGeom>
              <a:avLst/>
              <a:gdLst/>
              <a:ahLst/>
              <a:cxnLst/>
              <a:rect l="l" t="t" r="r" b="b"/>
              <a:pathLst>
                <a:path w="627494" h="285835">
                  <a:moveTo>
                    <a:pt x="0" y="0"/>
                  </a:moveTo>
                  <a:lnTo>
                    <a:pt x="627494" y="0"/>
                  </a:lnTo>
                  <a:lnTo>
                    <a:pt x="627494" y="285835"/>
                  </a:lnTo>
                  <a:lnTo>
                    <a:pt x="0" y="285835"/>
                  </a:lnTo>
                  <a:close/>
                </a:path>
              </a:pathLst>
            </a:custGeom>
            <a:solidFill>
              <a:srgbClr val="1C3F6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52400"/>
              <a:ext cx="627494" cy="438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2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Categorical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3411215" y="4166815"/>
            <a:ext cx="1921113" cy="1592262"/>
          </a:xfrm>
          <a:prstGeom prst="line">
            <a:avLst/>
          </a:prstGeom>
          <a:ln w="38100" cap="flat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3411215" y="5759078"/>
            <a:ext cx="1787361" cy="1791257"/>
          </a:xfrm>
          <a:prstGeom prst="line">
            <a:avLst/>
          </a:prstGeom>
          <a:ln w="38100" cap="flat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84167" y="2752774"/>
            <a:ext cx="9125670" cy="5692354"/>
            <a:chOff x="0" y="0"/>
            <a:chExt cx="2778069" cy="17328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8069" cy="1732887"/>
            </a:xfrm>
            <a:custGeom>
              <a:avLst/>
              <a:gdLst/>
              <a:ahLst/>
              <a:cxnLst/>
              <a:rect l="l" t="t" r="r" b="b"/>
              <a:pathLst>
                <a:path w="2778069" h="1732887">
                  <a:moveTo>
                    <a:pt x="0" y="0"/>
                  </a:moveTo>
                  <a:lnTo>
                    <a:pt x="2778069" y="0"/>
                  </a:lnTo>
                  <a:lnTo>
                    <a:pt x="2778069" y="1732887"/>
                  </a:lnTo>
                  <a:lnTo>
                    <a:pt x="0" y="1732887"/>
                  </a:lnTo>
                  <a:close/>
                </a:path>
              </a:pathLst>
            </a:custGeom>
            <a:blipFill>
              <a:blip r:embed="rId3"/>
              <a:stretch>
                <a:fillRect l="-4532" t="-22304" b="-99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309837" y="218988"/>
          <a:ext cx="8423959" cy="9868075"/>
        </p:xfrm>
        <a:graphic>
          <a:graphicData uri="http://schemas.openxmlformats.org/drawingml/2006/table">
            <a:tbl>
              <a:tblPr/>
              <a:tblGrid>
                <a:gridCol w="243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07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3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Biến số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Hệ số tương quan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Ý nghĩa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415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OverallQual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Chất lượng tổng thể nhà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88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Total_SF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Diện tích sinh sống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88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GrLivArea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Số chỗ đậu xe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88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Total_Square_Feet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Diện tích garage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88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GarageCars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Diện tích tầng hầm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188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Total_Bathrooms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Diện tích tầng 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188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GarageArea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Số phòng tắm đầy đủ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188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TotalBsmtSF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Tổng số phòng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188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1stFirSF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Năm xây nhà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3188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Total_Quality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0.59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Năm cải tạo nhà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98247" y="1943149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Exploratory data analysis (EDA)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167" y="8901113"/>
            <a:ext cx="91256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 10 đặc trưng có tương quan cao nhất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52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26097" y="2962500"/>
            <a:ext cx="6457165" cy="4335210"/>
            <a:chOff x="0" y="0"/>
            <a:chExt cx="2778069" cy="1865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8069" cy="1865139"/>
            </a:xfrm>
            <a:custGeom>
              <a:avLst/>
              <a:gdLst/>
              <a:ahLst/>
              <a:cxnLst/>
              <a:rect l="l" t="t" r="r" b="b"/>
              <a:pathLst>
                <a:path w="2778069" h="1865139">
                  <a:moveTo>
                    <a:pt x="0" y="0"/>
                  </a:moveTo>
                  <a:lnTo>
                    <a:pt x="2778069" y="0"/>
                  </a:lnTo>
                  <a:lnTo>
                    <a:pt x="2778069" y="1865139"/>
                  </a:lnTo>
                  <a:lnTo>
                    <a:pt x="0" y="1865139"/>
                  </a:lnTo>
                  <a:close/>
                </a:path>
              </a:pathLst>
            </a:custGeom>
            <a:blipFill>
              <a:blip r:embed="rId3"/>
              <a:stretch>
                <a:fillRect t="-614" b="-6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368451" y="3268945"/>
            <a:ext cx="6343789" cy="4308268"/>
            <a:chOff x="0" y="0"/>
            <a:chExt cx="2769930" cy="18811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9930" cy="1881147"/>
            </a:xfrm>
            <a:custGeom>
              <a:avLst/>
              <a:gdLst/>
              <a:ahLst/>
              <a:cxnLst/>
              <a:rect l="l" t="t" r="r" b="b"/>
              <a:pathLst>
                <a:path w="2769930" h="1881147">
                  <a:moveTo>
                    <a:pt x="0" y="0"/>
                  </a:moveTo>
                  <a:lnTo>
                    <a:pt x="2769930" y="0"/>
                  </a:lnTo>
                  <a:lnTo>
                    <a:pt x="2769930" y="1881147"/>
                  </a:lnTo>
                  <a:lnTo>
                    <a:pt x="0" y="1881147"/>
                  </a:lnTo>
                  <a:close/>
                </a:path>
              </a:pathLst>
            </a:custGeom>
            <a:blipFill>
              <a:blip r:embed="rId4"/>
              <a:stretch>
                <a:fillRect t="-607" b="-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8247" y="1943149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Exploratory data analysis 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797" y="7755319"/>
            <a:ext cx="837176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→ Diện tích sinh sống càng lớn → giá bán càng cao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→ Quan hệ gần tuyến tính, có vài outlier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68451" y="7755319"/>
            <a:ext cx="837176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→ Diện tích tầng hầm lớn → giá nhà tăng rõ rệt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→ Tầng hầm là yếu tố ảnh hưởng mạnh đến giá trị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52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16572" y="2962500"/>
            <a:ext cx="6873477" cy="4614713"/>
            <a:chOff x="0" y="0"/>
            <a:chExt cx="2778069" cy="1865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8069" cy="1865139"/>
            </a:xfrm>
            <a:custGeom>
              <a:avLst/>
              <a:gdLst/>
              <a:ahLst/>
              <a:cxnLst/>
              <a:rect l="l" t="t" r="r" b="b"/>
              <a:pathLst>
                <a:path w="2778069" h="1865139">
                  <a:moveTo>
                    <a:pt x="0" y="0"/>
                  </a:moveTo>
                  <a:lnTo>
                    <a:pt x="2778069" y="0"/>
                  </a:lnTo>
                  <a:lnTo>
                    <a:pt x="2778069" y="1865139"/>
                  </a:lnTo>
                  <a:lnTo>
                    <a:pt x="0" y="1865139"/>
                  </a:lnTo>
                  <a:close/>
                </a:path>
              </a:pathLst>
            </a:custGeom>
            <a:blipFill>
              <a:blip r:embed="rId3"/>
              <a:stretch>
                <a:fillRect t="-62" b="-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887535" y="2324325"/>
            <a:ext cx="7320890" cy="5252888"/>
            <a:chOff x="0" y="0"/>
            <a:chExt cx="2778069" cy="19933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8069" cy="1993321"/>
            </a:xfrm>
            <a:custGeom>
              <a:avLst/>
              <a:gdLst/>
              <a:ahLst/>
              <a:cxnLst/>
              <a:rect l="l" t="t" r="r" b="b"/>
              <a:pathLst>
                <a:path w="2778069" h="1993321">
                  <a:moveTo>
                    <a:pt x="0" y="0"/>
                  </a:moveTo>
                  <a:lnTo>
                    <a:pt x="2778069" y="0"/>
                  </a:lnTo>
                  <a:lnTo>
                    <a:pt x="2778069" y="1993321"/>
                  </a:lnTo>
                  <a:lnTo>
                    <a:pt x="0" y="1993321"/>
                  </a:lnTo>
                  <a:close/>
                </a:path>
              </a:pathLst>
            </a:custGeom>
            <a:blipFill>
              <a:blip r:embed="rId4"/>
              <a:stretch>
                <a:fillRect l="-1123" r="-11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8247" y="1943149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Exploratory data analysis (EDA)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6477" y="8148713"/>
            <a:ext cx="837176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0101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Diện tích sinh sống (GrLivArea) càng lớn → giá bán (SalePrice) càng cao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8148713"/>
            <a:ext cx="837176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1">
                <a:solidFill>
                  <a:srgbClr val="10101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Số lượng chỗ để xe trong garage (GarageCars) có ảnh hưởng rõ rệt đến giá bán nhà (SalePrice)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-9525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14400"/>
            <a:ext cx="735166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Các công việc liên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3640" y="1762125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Tiêu chí đánh giá mô hình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682194"/>
            <a:ext cx="8043441" cy="4336604"/>
            <a:chOff x="0" y="0"/>
            <a:chExt cx="1852516" cy="9987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2516" cy="998780"/>
            </a:xfrm>
            <a:custGeom>
              <a:avLst/>
              <a:gdLst/>
              <a:ahLst/>
              <a:cxnLst/>
              <a:rect l="l" t="t" r="r" b="b"/>
              <a:pathLst>
                <a:path w="1852516" h="998780">
                  <a:moveTo>
                    <a:pt x="0" y="0"/>
                  </a:moveTo>
                  <a:lnTo>
                    <a:pt x="1852516" y="0"/>
                  </a:lnTo>
                  <a:lnTo>
                    <a:pt x="1852516" y="998780"/>
                  </a:lnTo>
                  <a:lnTo>
                    <a:pt x="0" y="998780"/>
                  </a:lnTo>
                  <a:close/>
                </a:path>
              </a:pathLst>
            </a:custGeom>
            <a:blipFill>
              <a:blip r:embed="rId3"/>
              <a:stretch>
                <a:fillRect l="-270" r="-2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28403" y="2815419"/>
            <a:ext cx="7682989" cy="2105363"/>
            <a:chOff x="0" y="0"/>
            <a:chExt cx="1852516" cy="507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2516" cy="507643"/>
            </a:xfrm>
            <a:custGeom>
              <a:avLst/>
              <a:gdLst/>
              <a:ahLst/>
              <a:cxnLst/>
              <a:rect l="l" t="t" r="r" b="b"/>
              <a:pathLst>
                <a:path w="1852516" h="507643">
                  <a:moveTo>
                    <a:pt x="0" y="0"/>
                  </a:moveTo>
                  <a:lnTo>
                    <a:pt x="1852516" y="0"/>
                  </a:lnTo>
                  <a:lnTo>
                    <a:pt x="1852516" y="507643"/>
                  </a:lnTo>
                  <a:lnTo>
                    <a:pt x="0" y="507643"/>
                  </a:lnTo>
                  <a:close/>
                </a:path>
              </a:pathLst>
            </a:custGeom>
            <a:blipFill>
              <a:blip r:embed="rId4"/>
              <a:stretch>
                <a:fillRect t="-4189" b="-41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36240" y="8218823"/>
            <a:ext cx="8932211" cy="113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KFold chia dữ liệu thành K phần bằng nhau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Lặp lại huấn luyện và kiểm tra K lần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21390" y="5019675"/>
            <a:ext cx="6709661" cy="113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Đo độ lệch trung bình giữa giá trị dự đoán và giá trị thực tế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2779" y="2729694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K-Fold Cross-validation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85118" y="6657736"/>
            <a:ext cx="674593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RMSE càng nhỏ → mô hình càng tốt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25478" y="8218823"/>
            <a:ext cx="7265213" cy="113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Ý Nghĩa: Kiểm tra độ ổn định và khả năng tổng quát của mô hình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0B132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798247" y="3051034"/>
          <a:ext cx="14447018" cy="6528915"/>
        </p:xfrm>
        <a:graphic>
          <a:graphicData uri="http://schemas.openxmlformats.org/drawingml/2006/table">
            <a:tbl>
              <a:tblPr/>
              <a:tblGrid>
                <a:gridCol w="2608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38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9520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3F6FA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Cột mới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F3F6FA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Ý nghĩa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642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Tổng diện tích sàn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24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TotalPorchSF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Tổng diện tích hiên, ban công, sân thượng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24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TotalBath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Tổng số phòng tắm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24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TotalRooms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Tổng số phòng sử dụng (phòng + phòng tắm)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8243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TotalSpace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Tổng không gian sử dụng (sàn + garage + porch)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7790" y="1762125"/>
            <a:ext cx="451989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Feature Engineering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45424" y="0"/>
            <a:ext cx="13632171" cy="8958162"/>
            <a:chOff x="0" y="0"/>
            <a:chExt cx="18176229" cy="11944216"/>
          </a:xfrm>
        </p:grpSpPr>
        <p:sp>
          <p:nvSpPr>
            <p:cNvPr id="7" name="TextBox 7"/>
            <p:cNvSpPr txBox="1"/>
            <p:nvPr/>
          </p:nvSpPr>
          <p:spPr>
            <a:xfrm>
              <a:off x="1009605" y="-352425"/>
              <a:ext cx="17166623" cy="211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201"/>
                </a:lnSpc>
              </a:pPr>
              <a:endParaRPr/>
            </a:p>
          </p:txBody>
        </p:sp>
        <p:sp>
          <p:nvSpPr>
            <p:cNvPr id="8" name="AutoShape 8"/>
            <p:cNvSpPr/>
            <p:nvPr/>
          </p:nvSpPr>
          <p:spPr>
            <a:xfrm>
              <a:off x="1009605" y="4311713"/>
              <a:ext cx="17166623" cy="0"/>
            </a:xfrm>
            <a:prstGeom prst="line">
              <a:avLst/>
            </a:prstGeom>
            <a:ln w="14768" cap="rnd">
              <a:solidFill>
                <a:srgbClr val="0B1320">
                  <a:alpha val="34902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>
              <a:off x="1009605" y="6217993"/>
              <a:ext cx="17166623" cy="0"/>
            </a:xfrm>
            <a:prstGeom prst="line">
              <a:avLst/>
            </a:prstGeom>
            <a:ln w="14768" cap="rnd">
              <a:solidFill>
                <a:srgbClr val="0B1320">
                  <a:alpha val="34902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009605" y="8124272"/>
              <a:ext cx="17166623" cy="0"/>
            </a:xfrm>
            <a:prstGeom prst="line">
              <a:avLst/>
            </a:prstGeom>
            <a:ln w="14768" cap="rnd">
              <a:solidFill>
                <a:srgbClr val="0B1320">
                  <a:alpha val="34902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1009605" y="10030552"/>
              <a:ext cx="17166623" cy="0"/>
            </a:xfrm>
            <a:prstGeom prst="line">
              <a:avLst/>
            </a:prstGeom>
            <a:ln w="14768" cap="rnd">
              <a:solidFill>
                <a:srgbClr val="0B1320">
                  <a:alpha val="34902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1009605" y="11936832"/>
              <a:ext cx="17166623" cy="0"/>
            </a:xfrm>
            <a:prstGeom prst="line">
              <a:avLst/>
            </a:prstGeom>
            <a:ln w="14768" cap="rnd">
              <a:solidFill>
                <a:srgbClr val="0B1320">
                  <a:alpha val="34902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09605" y="2802002"/>
              <a:ext cx="17166623" cy="951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55"/>
                </a:lnSpc>
              </a:pPr>
              <a:r>
                <a:rPr lang="en-US" sz="3909" b="1">
                  <a:solidFill>
                    <a:srgbClr val="0B132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Giới thiệu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09605" y="4708282"/>
              <a:ext cx="17166623" cy="951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55"/>
                </a:lnSpc>
              </a:pPr>
              <a:r>
                <a:rPr lang="en-US" sz="3909" b="1">
                  <a:solidFill>
                    <a:srgbClr val="0B1320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Các công việc liên quan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09605" y="6549510"/>
              <a:ext cx="17166623" cy="1014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55"/>
                </a:lnSpc>
              </a:pPr>
              <a:r>
                <a:rPr lang="en-US" sz="3909" b="1">
                  <a:solidFill>
                    <a:srgbClr val="0B132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Phương pháp đề xuất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09605" y="8455789"/>
              <a:ext cx="17166623" cy="1014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55"/>
                </a:lnSpc>
              </a:pPr>
              <a:r>
                <a:rPr lang="en-US" sz="3909" b="1">
                  <a:solidFill>
                    <a:srgbClr val="0B132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Thực nghiệm và Thảo luận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09605" y="10362069"/>
              <a:ext cx="17166623" cy="1014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255"/>
                </a:lnSpc>
              </a:pPr>
              <a:r>
                <a:rPr lang="en-US" sz="3909" b="1">
                  <a:solidFill>
                    <a:srgbClr val="0B132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Kết luận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2829785"/>
              <a:ext cx="599156" cy="1196787"/>
            </a:xfrm>
            <a:custGeom>
              <a:avLst/>
              <a:gdLst/>
              <a:ahLst/>
              <a:cxnLst/>
              <a:rect l="l" t="t" r="r" b="b"/>
              <a:pathLst>
                <a:path w="599156" h="1196787">
                  <a:moveTo>
                    <a:pt x="0" y="0"/>
                  </a:moveTo>
                  <a:lnTo>
                    <a:pt x="599156" y="0"/>
                  </a:lnTo>
                  <a:lnTo>
                    <a:pt x="599156" y="1196787"/>
                  </a:lnTo>
                  <a:lnTo>
                    <a:pt x="0" y="1196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4668003"/>
              <a:ext cx="599156" cy="1196787"/>
            </a:xfrm>
            <a:custGeom>
              <a:avLst/>
              <a:gdLst/>
              <a:ahLst/>
              <a:cxnLst/>
              <a:rect l="l" t="t" r="r" b="b"/>
              <a:pathLst>
                <a:path w="599156" h="1196787">
                  <a:moveTo>
                    <a:pt x="0" y="0"/>
                  </a:moveTo>
                  <a:lnTo>
                    <a:pt x="599156" y="0"/>
                  </a:lnTo>
                  <a:lnTo>
                    <a:pt x="599156" y="1196787"/>
                  </a:lnTo>
                  <a:lnTo>
                    <a:pt x="0" y="1196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6506221"/>
              <a:ext cx="599156" cy="1196787"/>
            </a:xfrm>
            <a:custGeom>
              <a:avLst/>
              <a:gdLst/>
              <a:ahLst/>
              <a:cxnLst/>
              <a:rect l="l" t="t" r="r" b="b"/>
              <a:pathLst>
                <a:path w="599156" h="1196787">
                  <a:moveTo>
                    <a:pt x="0" y="0"/>
                  </a:moveTo>
                  <a:lnTo>
                    <a:pt x="599156" y="0"/>
                  </a:lnTo>
                  <a:lnTo>
                    <a:pt x="599156" y="1196787"/>
                  </a:lnTo>
                  <a:lnTo>
                    <a:pt x="0" y="1196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8494482"/>
              <a:ext cx="599156" cy="1196787"/>
            </a:xfrm>
            <a:custGeom>
              <a:avLst/>
              <a:gdLst/>
              <a:ahLst/>
              <a:cxnLst/>
              <a:rect l="l" t="t" r="r" b="b"/>
              <a:pathLst>
                <a:path w="599156" h="1196787">
                  <a:moveTo>
                    <a:pt x="0" y="0"/>
                  </a:moveTo>
                  <a:lnTo>
                    <a:pt x="599156" y="0"/>
                  </a:lnTo>
                  <a:lnTo>
                    <a:pt x="599156" y="1196787"/>
                  </a:lnTo>
                  <a:lnTo>
                    <a:pt x="0" y="1196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10332772"/>
              <a:ext cx="599156" cy="1196787"/>
            </a:xfrm>
            <a:custGeom>
              <a:avLst/>
              <a:gdLst/>
              <a:ahLst/>
              <a:cxnLst/>
              <a:rect l="l" t="t" r="r" b="b"/>
              <a:pathLst>
                <a:path w="599156" h="1196787">
                  <a:moveTo>
                    <a:pt x="0" y="0"/>
                  </a:moveTo>
                  <a:lnTo>
                    <a:pt x="599156" y="0"/>
                  </a:lnTo>
                  <a:lnTo>
                    <a:pt x="599156" y="1196787"/>
                  </a:lnTo>
                  <a:lnTo>
                    <a:pt x="0" y="1196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08431" y="4191000"/>
            <a:ext cx="764357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2"/>
              </a:lnSpc>
            </a:pPr>
            <a:r>
              <a:rPr lang="en-US" sz="6201" b="1">
                <a:solidFill>
                  <a:srgbClr val="1C3F6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Nội dung trình bày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52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65824" y="3135143"/>
          <a:ext cx="4784733" cy="4114800"/>
        </p:xfrm>
        <a:graphic>
          <a:graphicData uri="http://schemas.openxmlformats.org/drawingml/2006/table">
            <a:tbl>
              <a:tblPr/>
              <a:tblGrid>
                <a:gridCol w="1900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6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TotalBsmtSF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1stFlrSF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2ndFlrSF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1262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1262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920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920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76969"/>
              </p:ext>
            </p:extLst>
          </p:nvPr>
        </p:nvGraphicFramePr>
        <p:xfrm>
          <a:off x="6873824" y="3135143"/>
          <a:ext cx="1271360" cy="4114800"/>
        </p:xfrm>
        <a:graphic>
          <a:graphicData uri="http://schemas.openxmlformats.org/drawingml/2006/table">
            <a:tbl>
              <a:tblPr/>
              <a:tblGrid>
                <a:gridCol w="127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 dirty="0" err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TotalSF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2566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2524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2706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5103" y="2124124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TotalSF: Tổng diện tích sàn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737087"/>
            <a:ext cx="730717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Phản ánh quy mô tổng thể của ngôi  nhà → Nhà càng rộng, giá càng cao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650556" y="5192543"/>
            <a:ext cx="1271360" cy="0"/>
          </a:xfrm>
          <a:prstGeom prst="line">
            <a:avLst/>
          </a:prstGeom>
          <a:ln w="114300" cap="flat">
            <a:solidFill>
              <a:srgbClr val="AFC1D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9368451" y="3135143"/>
          <a:ext cx="5109216" cy="4114800"/>
        </p:xfrm>
        <a:graphic>
          <a:graphicData uri="http://schemas.openxmlformats.org/drawingml/2006/table">
            <a:tbl>
              <a:tblPr/>
              <a:tblGrid>
                <a:gridCol w="1309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1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1">
                          <a:solidFill>
                            <a:srgbClr val="000000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TotalSF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GarageArea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TotalTorchSF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2566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548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2524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460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2706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608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866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193694"/>
              </p:ext>
            </p:extLst>
          </p:nvPr>
        </p:nvGraphicFramePr>
        <p:xfrm>
          <a:off x="15496232" y="3186804"/>
          <a:ext cx="1271359" cy="4181983"/>
        </p:xfrm>
        <a:graphic>
          <a:graphicData uri="http://schemas.openxmlformats.org/drawingml/2006/table">
            <a:tbl>
              <a:tblPr/>
              <a:tblGrid>
                <a:gridCol w="1271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 err="1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TotalSpace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3968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3839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4180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9825851" y="2124124"/>
            <a:ext cx="701712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TotalSpace: Tổng không gian sử dụng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4477667" y="5143500"/>
            <a:ext cx="1028700" cy="49043"/>
          </a:xfrm>
          <a:prstGeom prst="line">
            <a:avLst/>
          </a:prstGeom>
          <a:ln w="76200" cap="flat">
            <a:solidFill>
              <a:srgbClr val="AFC1D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825851" y="7737087"/>
            <a:ext cx="730717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Tổng diện tích có thể sử dụng → tương quan mạnh với SalePrice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3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408364" y="3301820"/>
          <a:ext cx="7513925" cy="6353176"/>
        </p:xfrm>
        <a:graphic>
          <a:graphicData uri="http://schemas.openxmlformats.org/drawingml/2006/table">
            <a:tbl>
              <a:tblPr/>
              <a:tblGrid>
                <a:gridCol w="2515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8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0731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F3F6FA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Cột mới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 b="1">
                          <a:solidFill>
                            <a:srgbClr val="F3F6FA"/>
                          </a:solidFill>
                          <a:latin typeface="Calibri (MS) Bold"/>
                          <a:ea typeface="Calibri (MS) Bold"/>
                          <a:cs typeface="Calibri (MS) Bold"/>
                          <a:sym typeface="Calibri (MS) Bold"/>
                        </a:rPr>
                        <a:t>Ý nghĩa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F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489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HasPool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Có hồ bơi không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489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HasFirePlace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Có lò sưởi không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489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HasGarage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Có garage không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489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HasBsmt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Có tầng hầm không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4489"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HasPorch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000000"/>
                          </a:solidFill>
                          <a:latin typeface="Calibri (MS)"/>
                          <a:ea typeface="Calibri (MS)"/>
                          <a:cs typeface="Calibri (MS)"/>
                          <a:sym typeface="Calibri (MS)"/>
                        </a:rPr>
                        <a:t>Có hiên/ban công không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FC1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8364" y="1762125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Feature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45340" y="5472565"/>
            <a:ext cx="6364428" cy="3092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89"/>
              </a:lnSpc>
            </a:pPr>
            <a:endParaRPr/>
          </a:p>
          <a:p>
            <a:pPr algn="just">
              <a:lnSpc>
                <a:spcPts val="4889"/>
              </a:lnSpc>
            </a:pPr>
            <a:r>
              <a:rPr lang="en-US" sz="349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→ Giúp mô hình hiểu rõ hơn về sự hiện diện của các tiện ích lớn ảnh hưởng đến giá</a:t>
            </a:r>
          </a:p>
          <a:p>
            <a:pPr algn="just">
              <a:lnSpc>
                <a:spcPts val="4889"/>
              </a:lnSpc>
            </a:pPr>
            <a:endParaRPr lang="en-US" sz="349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36974" y="4377190"/>
            <a:ext cx="6381160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Ý nghĩa: Có tiện ích → tăng giá trị sống → tăng giá bán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117" y="2564832"/>
            <a:ext cx="15751016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🔹Biến nhị phân tiện ích: HasFireplace, HasGarage, HasPorch, HasPool, HasBsmt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349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2759910"/>
            <a:ext cx="11803175" cy="7324500"/>
            <a:chOff x="0" y="0"/>
            <a:chExt cx="4770517" cy="2960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70517" cy="2960360"/>
            </a:xfrm>
            <a:custGeom>
              <a:avLst/>
              <a:gdLst/>
              <a:ahLst/>
              <a:cxnLst/>
              <a:rect l="l" t="t" r="r" b="b"/>
              <a:pathLst>
                <a:path w="4770517" h="2960360">
                  <a:moveTo>
                    <a:pt x="0" y="0"/>
                  </a:moveTo>
                  <a:lnTo>
                    <a:pt x="4770517" y="0"/>
                  </a:lnTo>
                  <a:lnTo>
                    <a:pt x="4770517" y="2960360"/>
                  </a:lnTo>
                  <a:lnTo>
                    <a:pt x="0" y="2960360"/>
                  </a:lnTo>
                  <a:close/>
                </a:path>
              </a:pathLst>
            </a:custGeom>
            <a:blipFill>
              <a:blip r:embed="rId3"/>
              <a:stretch>
                <a:fillRect t="-358" b="-3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3519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9442" y="1762125"/>
            <a:ext cx="4433411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Tiền xử lí dữ liệu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386791" y="2962821"/>
            <a:ext cx="3872509" cy="1024433"/>
            <a:chOff x="0" y="0"/>
            <a:chExt cx="1019920" cy="26980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9920" cy="269809"/>
            </a:xfrm>
            <a:custGeom>
              <a:avLst/>
              <a:gdLst/>
              <a:ahLst/>
              <a:cxnLst/>
              <a:rect l="l" t="t" r="r" b="b"/>
              <a:pathLst>
                <a:path w="1019920" h="269809">
                  <a:moveTo>
                    <a:pt x="0" y="0"/>
                  </a:moveTo>
                  <a:lnTo>
                    <a:pt x="1019920" y="0"/>
                  </a:lnTo>
                  <a:lnTo>
                    <a:pt x="1019920" y="269809"/>
                  </a:lnTo>
                  <a:lnTo>
                    <a:pt x="0" y="269809"/>
                  </a:ln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19920" cy="317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Dữ liệu gốc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86791" y="4811945"/>
            <a:ext cx="3872509" cy="960670"/>
            <a:chOff x="0" y="0"/>
            <a:chExt cx="1019920" cy="2530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9920" cy="253016"/>
            </a:xfrm>
            <a:custGeom>
              <a:avLst/>
              <a:gdLst/>
              <a:ahLst/>
              <a:cxnLst/>
              <a:rect l="l" t="t" r="r" b="b"/>
              <a:pathLst>
                <a:path w="1019920" h="253016">
                  <a:moveTo>
                    <a:pt x="0" y="0"/>
                  </a:moveTo>
                  <a:lnTo>
                    <a:pt x="1019920" y="0"/>
                  </a:lnTo>
                  <a:lnTo>
                    <a:pt x="1019920" y="253016"/>
                  </a:lnTo>
                  <a:lnTo>
                    <a:pt x="0" y="253016"/>
                  </a:ln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019920" cy="310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Xử lý NA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86791" y="6422160"/>
            <a:ext cx="3872509" cy="1051458"/>
            <a:chOff x="0" y="0"/>
            <a:chExt cx="1019920" cy="27692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19920" cy="276927"/>
            </a:xfrm>
            <a:custGeom>
              <a:avLst/>
              <a:gdLst/>
              <a:ahLst/>
              <a:cxnLst/>
              <a:rect l="l" t="t" r="r" b="b"/>
              <a:pathLst>
                <a:path w="1019920" h="276927">
                  <a:moveTo>
                    <a:pt x="0" y="0"/>
                  </a:moveTo>
                  <a:lnTo>
                    <a:pt x="1019920" y="0"/>
                  </a:lnTo>
                  <a:lnTo>
                    <a:pt x="1019920" y="276927"/>
                  </a:lnTo>
                  <a:lnTo>
                    <a:pt x="0" y="276927"/>
                  </a:ln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019920" cy="324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Mã hóa biến phân loại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386791" y="8116116"/>
            <a:ext cx="3872509" cy="1013309"/>
            <a:chOff x="0" y="0"/>
            <a:chExt cx="1019920" cy="2668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19920" cy="266880"/>
            </a:xfrm>
            <a:custGeom>
              <a:avLst/>
              <a:gdLst/>
              <a:ahLst/>
              <a:cxnLst/>
              <a:rect l="l" t="t" r="r" b="b"/>
              <a:pathLst>
                <a:path w="1019920" h="266880">
                  <a:moveTo>
                    <a:pt x="0" y="0"/>
                  </a:moveTo>
                  <a:lnTo>
                    <a:pt x="1019920" y="0"/>
                  </a:lnTo>
                  <a:lnTo>
                    <a:pt x="1019920" y="266880"/>
                  </a:lnTo>
                  <a:lnTo>
                    <a:pt x="0" y="266880"/>
                  </a:ln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019920" cy="314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Chuẩn hóa biến số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5323045" y="3987253"/>
            <a:ext cx="0" cy="82469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5323045" y="5772615"/>
            <a:ext cx="0" cy="64954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5323045" y="7473617"/>
            <a:ext cx="0" cy="64249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8760" y="1771650"/>
            <a:ext cx="1575101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Tiền xử lí dữ liệu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53276"/>
            <a:ext cx="1575101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Xử lí các giá trị bị thiếu- Missing Value Imputation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75909" y="4088152"/>
            <a:ext cx="4577091" cy="1351599"/>
            <a:chOff x="0" y="-32046"/>
            <a:chExt cx="1270350" cy="3751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32300" cy="343084"/>
            </a:xfrm>
            <a:custGeom>
              <a:avLst/>
              <a:gdLst/>
              <a:ahLst/>
              <a:cxnLst/>
              <a:rect l="l" t="t" r="r" b="b"/>
              <a:pathLst>
                <a:path w="1232300" h="343084">
                  <a:moveTo>
                    <a:pt x="83767" y="0"/>
                  </a:moveTo>
                  <a:lnTo>
                    <a:pt x="1148534" y="0"/>
                  </a:lnTo>
                  <a:cubicBezTo>
                    <a:pt x="1194797" y="0"/>
                    <a:pt x="1232300" y="37504"/>
                    <a:pt x="1232300" y="83767"/>
                  </a:cubicBezTo>
                  <a:lnTo>
                    <a:pt x="1232300" y="259318"/>
                  </a:lnTo>
                  <a:cubicBezTo>
                    <a:pt x="1232300" y="305581"/>
                    <a:pt x="1194797" y="343084"/>
                    <a:pt x="1148534" y="343084"/>
                  </a:cubicBezTo>
                  <a:lnTo>
                    <a:pt x="83767" y="343084"/>
                  </a:lnTo>
                  <a:cubicBezTo>
                    <a:pt x="37504" y="343084"/>
                    <a:pt x="0" y="305581"/>
                    <a:pt x="0" y="259318"/>
                  </a:cubicBezTo>
                  <a:lnTo>
                    <a:pt x="0" y="83767"/>
                  </a:lnTo>
                  <a:cubicBezTo>
                    <a:pt x="0" y="37504"/>
                    <a:pt x="37504" y="0"/>
                    <a:pt x="83767" y="0"/>
                  </a:cubicBez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2046"/>
              <a:ext cx="1270350" cy="3751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Cột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số</a:t>
              </a:r>
              <a:endParaRPr lang="en-US" sz="3099" b="1" spc="154" dirty="0">
                <a:solidFill>
                  <a:srgbClr val="10101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(Numerical columns)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84210" y="3179365"/>
            <a:ext cx="4439996" cy="1284529"/>
            <a:chOff x="0" y="-13431"/>
            <a:chExt cx="1232300" cy="3565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2300" cy="343084"/>
            </a:xfrm>
            <a:custGeom>
              <a:avLst/>
              <a:gdLst/>
              <a:ahLst/>
              <a:cxnLst/>
              <a:rect l="l" t="t" r="r" b="b"/>
              <a:pathLst>
                <a:path w="1232300" h="343084">
                  <a:moveTo>
                    <a:pt x="83767" y="0"/>
                  </a:moveTo>
                  <a:lnTo>
                    <a:pt x="1148534" y="0"/>
                  </a:lnTo>
                  <a:cubicBezTo>
                    <a:pt x="1194797" y="0"/>
                    <a:pt x="1232300" y="37504"/>
                    <a:pt x="1232300" y="83767"/>
                  </a:cubicBezTo>
                  <a:lnTo>
                    <a:pt x="1232300" y="259318"/>
                  </a:lnTo>
                  <a:cubicBezTo>
                    <a:pt x="1232300" y="305581"/>
                    <a:pt x="1194797" y="343084"/>
                    <a:pt x="1148534" y="343084"/>
                  </a:cubicBezTo>
                  <a:lnTo>
                    <a:pt x="83767" y="343084"/>
                  </a:lnTo>
                  <a:cubicBezTo>
                    <a:pt x="37504" y="343084"/>
                    <a:pt x="0" y="305581"/>
                    <a:pt x="0" y="259318"/>
                  </a:cubicBezTo>
                  <a:lnTo>
                    <a:pt x="0" y="83767"/>
                  </a:lnTo>
                  <a:cubicBezTo>
                    <a:pt x="0" y="37504"/>
                    <a:pt x="37504" y="0"/>
                    <a:pt x="83767" y="0"/>
                  </a:cubicBez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431"/>
              <a:ext cx="1232300" cy="356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NA : “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Không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có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”  →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Điền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0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684210" y="4983796"/>
            <a:ext cx="4439996" cy="1236137"/>
            <a:chOff x="0" y="0"/>
            <a:chExt cx="1232300" cy="3430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2300" cy="343084"/>
            </a:xfrm>
            <a:custGeom>
              <a:avLst/>
              <a:gdLst/>
              <a:ahLst/>
              <a:cxnLst/>
              <a:rect l="l" t="t" r="r" b="b"/>
              <a:pathLst>
                <a:path w="1232300" h="343084">
                  <a:moveTo>
                    <a:pt x="83767" y="0"/>
                  </a:moveTo>
                  <a:lnTo>
                    <a:pt x="1148534" y="0"/>
                  </a:lnTo>
                  <a:cubicBezTo>
                    <a:pt x="1194797" y="0"/>
                    <a:pt x="1232300" y="37504"/>
                    <a:pt x="1232300" y="83767"/>
                  </a:cubicBezTo>
                  <a:lnTo>
                    <a:pt x="1232300" y="259318"/>
                  </a:lnTo>
                  <a:cubicBezTo>
                    <a:pt x="1232300" y="305581"/>
                    <a:pt x="1194797" y="343084"/>
                    <a:pt x="1148534" y="343084"/>
                  </a:cubicBezTo>
                  <a:lnTo>
                    <a:pt x="83767" y="343084"/>
                  </a:lnTo>
                  <a:cubicBezTo>
                    <a:pt x="37504" y="343084"/>
                    <a:pt x="0" y="305581"/>
                    <a:pt x="0" y="259318"/>
                  </a:cubicBezTo>
                  <a:lnTo>
                    <a:pt x="0" y="83767"/>
                  </a:lnTo>
                  <a:cubicBezTo>
                    <a:pt x="0" y="37504"/>
                    <a:pt x="37504" y="0"/>
                    <a:pt x="83767" y="0"/>
                  </a:cubicBez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545"/>
              <a:ext cx="1232300" cy="339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NA: “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Thiếu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thực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sự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”→</a:t>
              </a: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spc="154" dirty="0" err="1">
                  <a:solidFill>
                    <a:srgbClr val="10101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Điền</a:t>
              </a:r>
              <a:r>
                <a:rPr lang="en-US" sz="3099" spc="154" dirty="0">
                  <a:solidFill>
                    <a:srgbClr val="10101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Median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4815905" y="3845826"/>
            <a:ext cx="1868306" cy="97585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4815905" y="4821682"/>
            <a:ext cx="1868306" cy="7801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1377452" y="3332959"/>
            <a:ext cx="6370405" cy="113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154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099" b="1" spc="154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GarageArea</a:t>
            </a:r>
            <a:r>
              <a:rPr lang="en-US" sz="3099" b="1" spc="154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, </a:t>
            </a:r>
            <a:r>
              <a:rPr lang="en-US" sz="3099" b="1" spc="154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PoolArea</a:t>
            </a:r>
            <a:r>
              <a:rPr lang="en-US" sz="3099" b="1" spc="154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, </a:t>
            </a:r>
            <a:r>
              <a:rPr lang="en-US" sz="3099" b="1" spc="154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BsmtFullBath</a:t>
            </a:r>
            <a:endParaRPr lang="en-US" sz="3099" b="1" spc="154" dirty="0">
              <a:solidFill>
                <a:srgbClr val="1C3F6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99395" y="5083833"/>
            <a:ext cx="4526518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LotFrontage,MasVnrArea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75909" y="7726334"/>
            <a:ext cx="4439996" cy="1236137"/>
            <a:chOff x="0" y="0"/>
            <a:chExt cx="1232300" cy="3430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32300" cy="343084"/>
            </a:xfrm>
            <a:custGeom>
              <a:avLst/>
              <a:gdLst/>
              <a:ahLst/>
              <a:cxnLst/>
              <a:rect l="l" t="t" r="r" b="b"/>
              <a:pathLst>
                <a:path w="1232300" h="343084">
                  <a:moveTo>
                    <a:pt x="83767" y="0"/>
                  </a:moveTo>
                  <a:lnTo>
                    <a:pt x="1148534" y="0"/>
                  </a:lnTo>
                  <a:cubicBezTo>
                    <a:pt x="1194797" y="0"/>
                    <a:pt x="1232300" y="37504"/>
                    <a:pt x="1232300" y="83767"/>
                  </a:cubicBezTo>
                  <a:lnTo>
                    <a:pt x="1232300" y="259318"/>
                  </a:lnTo>
                  <a:cubicBezTo>
                    <a:pt x="1232300" y="305581"/>
                    <a:pt x="1194797" y="343084"/>
                    <a:pt x="1148534" y="343084"/>
                  </a:cubicBezTo>
                  <a:lnTo>
                    <a:pt x="83767" y="343084"/>
                  </a:lnTo>
                  <a:cubicBezTo>
                    <a:pt x="37504" y="343084"/>
                    <a:pt x="0" y="305581"/>
                    <a:pt x="0" y="259318"/>
                  </a:cubicBezTo>
                  <a:lnTo>
                    <a:pt x="0" y="83767"/>
                  </a:lnTo>
                  <a:cubicBezTo>
                    <a:pt x="0" y="37504"/>
                    <a:pt x="37504" y="0"/>
                    <a:pt x="83767" y="0"/>
                  </a:cubicBez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232300" cy="34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Cột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phân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loại</a:t>
              </a:r>
              <a:endParaRPr lang="en-US" sz="3099" b="1" spc="154" dirty="0">
                <a:solidFill>
                  <a:srgbClr val="10101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(Categorical columns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684210" y="6933379"/>
            <a:ext cx="4439996" cy="1236137"/>
            <a:chOff x="0" y="0"/>
            <a:chExt cx="1232300" cy="3430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32300" cy="343084"/>
            </a:xfrm>
            <a:custGeom>
              <a:avLst/>
              <a:gdLst/>
              <a:ahLst/>
              <a:cxnLst/>
              <a:rect l="l" t="t" r="r" b="b"/>
              <a:pathLst>
                <a:path w="1232300" h="343084">
                  <a:moveTo>
                    <a:pt x="83767" y="0"/>
                  </a:moveTo>
                  <a:lnTo>
                    <a:pt x="1148534" y="0"/>
                  </a:lnTo>
                  <a:cubicBezTo>
                    <a:pt x="1194797" y="0"/>
                    <a:pt x="1232300" y="37504"/>
                    <a:pt x="1232300" y="83767"/>
                  </a:cubicBezTo>
                  <a:lnTo>
                    <a:pt x="1232300" y="259318"/>
                  </a:lnTo>
                  <a:cubicBezTo>
                    <a:pt x="1232300" y="305581"/>
                    <a:pt x="1194797" y="343084"/>
                    <a:pt x="1148534" y="343084"/>
                  </a:cubicBezTo>
                  <a:lnTo>
                    <a:pt x="83767" y="343084"/>
                  </a:lnTo>
                  <a:cubicBezTo>
                    <a:pt x="37504" y="343084"/>
                    <a:pt x="0" y="305581"/>
                    <a:pt x="0" y="259318"/>
                  </a:cubicBezTo>
                  <a:lnTo>
                    <a:pt x="0" y="83767"/>
                  </a:lnTo>
                  <a:cubicBezTo>
                    <a:pt x="0" y="37504"/>
                    <a:pt x="37504" y="0"/>
                    <a:pt x="83767" y="0"/>
                  </a:cubicBez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2067"/>
              <a:ext cx="1232300" cy="321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NA : “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Không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có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”  →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Điền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“None”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684210" y="8733445"/>
            <a:ext cx="4439996" cy="1236137"/>
            <a:chOff x="0" y="0"/>
            <a:chExt cx="1232300" cy="34308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32300" cy="343084"/>
            </a:xfrm>
            <a:custGeom>
              <a:avLst/>
              <a:gdLst/>
              <a:ahLst/>
              <a:cxnLst/>
              <a:rect l="l" t="t" r="r" b="b"/>
              <a:pathLst>
                <a:path w="1232300" h="343084">
                  <a:moveTo>
                    <a:pt x="83767" y="0"/>
                  </a:moveTo>
                  <a:lnTo>
                    <a:pt x="1148534" y="0"/>
                  </a:lnTo>
                  <a:cubicBezTo>
                    <a:pt x="1194797" y="0"/>
                    <a:pt x="1232300" y="37504"/>
                    <a:pt x="1232300" y="83767"/>
                  </a:cubicBezTo>
                  <a:lnTo>
                    <a:pt x="1232300" y="259318"/>
                  </a:lnTo>
                  <a:cubicBezTo>
                    <a:pt x="1232300" y="305581"/>
                    <a:pt x="1194797" y="343084"/>
                    <a:pt x="1148534" y="343084"/>
                  </a:cubicBezTo>
                  <a:lnTo>
                    <a:pt x="83767" y="343084"/>
                  </a:lnTo>
                  <a:cubicBezTo>
                    <a:pt x="37504" y="343084"/>
                    <a:pt x="0" y="305581"/>
                    <a:pt x="0" y="259318"/>
                  </a:cubicBezTo>
                  <a:lnTo>
                    <a:pt x="0" y="83767"/>
                  </a:lnTo>
                  <a:cubicBezTo>
                    <a:pt x="0" y="37504"/>
                    <a:pt x="37504" y="0"/>
                    <a:pt x="83767" y="0"/>
                  </a:cubicBezTo>
                  <a:close/>
                </a:path>
              </a:pathLst>
            </a:custGeom>
            <a:solidFill>
              <a:srgbClr val="FCEDD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0"/>
              <a:ext cx="1232300" cy="34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NA: “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Thiếu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thực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 </a:t>
              </a:r>
              <a:r>
                <a:rPr lang="en-US" sz="3099" b="1" spc="154" dirty="0" err="1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sự</a:t>
              </a:r>
              <a:r>
                <a:rPr lang="en-US" sz="3099" b="1" spc="154" dirty="0">
                  <a:solidFill>
                    <a:srgbClr val="10101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”→</a:t>
              </a:r>
            </a:p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 spc="154" dirty="0" err="1">
                  <a:solidFill>
                    <a:srgbClr val="10101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Điền</a:t>
              </a:r>
              <a:r>
                <a:rPr lang="en-US" sz="3099" spc="154" dirty="0">
                  <a:solidFill>
                    <a:srgbClr val="10101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“None”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377452" y="8995595"/>
            <a:ext cx="6370405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spc="154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Ví dụ: GarageType, PoolQC, Fence</a:t>
            </a:r>
          </a:p>
        </p:txBody>
      </p:sp>
      <p:sp>
        <p:nvSpPr>
          <p:cNvPr id="30" name="AutoShape 30"/>
          <p:cNvSpPr/>
          <p:nvPr/>
        </p:nvSpPr>
        <p:spPr>
          <a:xfrm flipV="1">
            <a:off x="4815905" y="7551447"/>
            <a:ext cx="1868306" cy="79295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>
            <a:off x="4815905" y="8344402"/>
            <a:ext cx="1868306" cy="100711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" name="Object 4"/>
          <p:cNvGraphicFramePr/>
          <p:nvPr/>
        </p:nvGraphicFramePr>
        <p:xfrm>
          <a:off x="3331475" y="6331586"/>
          <a:ext cx="3399037" cy="4352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267200" imgH="5219700" progId="Excel.Sheet.12">
                  <p:embed/>
                </p:oleObj>
              </mc:Choice>
              <mc:Fallback>
                <p:oleObj name="Worksheet" r:id="rId3" imgW="4267200" imgH="5219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1475" y="6331586"/>
                        <a:ext cx="3399037" cy="43521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/>
          <p:nvPr/>
        </p:nvGraphicFramePr>
        <p:xfrm>
          <a:off x="10548160" y="6331586"/>
          <a:ext cx="6534348" cy="442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7835900" imgH="5727700" progId="Excel.Sheet.12">
                  <p:embed/>
                </p:oleObj>
              </mc:Choice>
              <mc:Fallback>
                <p:oleObj name="Worksheet" r:id="rId5" imgW="7835900" imgH="572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48160" y="6331586"/>
                        <a:ext cx="6534348" cy="442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88722" y="1952674"/>
            <a:ext cx="1575101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Mã hóa dữ liệu - OneHot Encoder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971170"/>
            <a:ext cx="14802387" cy="1902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046" lvl="1" indent="-377023" algn="just">
              <a:lnSpc>
                <a:spcPts val="4889"/>
              </a:lnSpc>
              <a:buFont typeface="Arial"/>
              <a:buChar char="•"/>
            </a:pPr>
            <a:r>
              <a:rPr lang="en-US" sz="34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Các đặc trưng phân loại: Neighborhood, HouseStyle, GarageType, ExterQual, KitchenQual, ... </a:t>
            </a:r>
          </a:p>
          <a:p>
            <a:pPr algn="just">
              <a:lnSpc>
                <a:spcPts val="4889"/>
              </a:lnSpc>
            </a:pPr>
            <a:endParaRPr lang="en-US" sz="3492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58207" y="4285172"/>
            <a:ext cx="11688663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Dùng OneHotEncoder để chuyển thành biểu diễn nhị phân (0/1)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019675"/>
            <a:ext cx="15710370" cy="113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b="1" spc="154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Lý do: Tránh việc mô hình hiểu sai thứ tự giữa các giá trị phân loại (ví dụ: 'Poor' &lt; 'Fair' &lt; 'Good' &lt; 'Excellent')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7311261" y="7878250"/>
            <a:ext cx="1874823" cy="0"/>
          </a:xfrm>
          <a:prstGeom prst="line">
            <a:avLst/>
          </a:prstGeom>
          <a:ln w="38100" cap="flat">
            <a:solidFill>
              <a:srgbClr val="474B4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3872784"/>
            <a:ext cx="14802387" cy="1850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046" lvl="1" indent="-377023" algn="just">
              <a:lnSpc>
                <a:spcPts val="4889"/>
              </a:lnSpc>
              <a:buFont typeface="Arial"/>
              <a:buChar char="•"/>
            </a:pPr>
            <a:r>
              <a:rPr lang="en-US" sz="349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GrLivArea, TotalBsmtSF, LotArea, GarageArea, MasVnrArea, ...</a:t>
            </a:r>
          </a:p>
          <a:p>
            <a:pPr marL="754046" lvl="1" indent="-377023" algn="just">
              <a:lnSpc>
                <a:spcPts val="4889"/>
              </a:lnSpc>
              <a:buFont typeface="Arial"/>
              <a:buChar char="•"/>
            </a:pPr>
            <a:r>
              <a:rPr lang="en-US" sz="349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Dùng StandardScaler để đưa về phân phối chuẩn:</a:t>
            </a:r>
          </a:p>
          <a:p>
            <a:pPr algn="just">
              <a:lnSpc>
                <a:spcPts val="4889"/>
              </a:lnSpc>
            </a:pPr>
            <a:endParaRPr lang="en-US" sz="3492">
              <a:solidFill>
                <a:srgbClr val="00000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574864" y="6221745"/>
            <a:ext cx="4641001" cy="1867922"/>
            <a:chOff x="0" y="0"/>
            <a:chExt cx="4676117" cy="18820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76118" cy="1882055"/>
            </a:xfrm>
            <a:custGeom>
              <a:avLst/>
              <a:gdLst/>
              <a:ahLst/>
              <a:cxnLst/>
              <a:rect l="l" t="t" r="r" b="b"/>
              <a:pathLst>
                <a:path w="4676118" h="1882055">
                  <a:moveTo>
                    <a:pt x="0" y="0"/>
                  </a:moveTo>
                  <a:lnTo>
                    <a:pt x="4676118" y="0"/>
                  </a:lnTo>
                  <a:lnTo>
                    <a:pt x="4676118" y="1882055"/>
                  </a:lnTo>
                  <a:lnTo>
                    <a:pt x="0" y="1882055"/>
                  </a:lnTo>
                  <a:close/>
                </a:path>
              </a:pathLst>
            </a:custGeom>
            <a:blipFill>
              <a:blip r:embed="rId3"/>
              <a:stretch>
                <a:fillRect t="-26579" b="-265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81100" y="2841979"/>
            <a:ext cx="14802387" cy="6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89"/>
              </a:lnSpc>
            </a:pPr>
            <a:r>
              <a:rPr lang="en-US" sz="349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Áp dụng chuẩn hóa cho các biến số: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8284" y="1898436"/>
            <a:ext cx="1575101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Chuẩn hóa dữ liệu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28041" y="6136020"/>
            <a:ext cx="3764624" cy="1368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5"/>
              </a:lnSpc>
            </a:pPr>
            <a:r>
              <a:rPr lang="en-US" sz="422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σ : Độ lệch chuẩn</a:t>
            </a:r>
          </a:p>
          <a:p>
            <a:pPr algn="ctr">
              <a:lnSpc>
                <a:spcPts val="5075"/>
              </a:lnSpc>
              <a:spcBef>
                <a:spcPct val="0"/>
              </a:spcBef>
            </a:pPr>
            <a:r>
              <a:rPr lang="en-US" sz="422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μ: Trung bình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938410" y="3942243"/>
            <a:ext cx="7320890" cy="5561887"/>
            <a:chOff x="0" y="0"/>
            <a:chExt cx="2778069" cy="21105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8069" cy="2110577"/>
            </a:xfrm>
            <a:custGeom>
              <a:avLst/>
              <a:gdLst/>
              <a:ahLst/>
              <a:cxnLst/>
              <a:rect l="l" t="t" r="r" b="b"/>
              <a:pathLst>
                <a:path w="2778069" h="2110577">
                  <a:moveTo>
                    <a:pt x="0" y="0"/>
                  </a:moveTo>
                  <a:lnTo>
                    <a:pt x="2778069" y="0"/>
                  </a:lnTo>
                  <a:lnTo>
                    <a:pt x="2778069" y="2110577"/>
                  </a:lnTo>
                  <a:lnTo>
                    <a:pt x="0" y="2110577"/>
                  </a:lnTo>
                  <a:close/>
                </a:path>
              </a:pathLst>
            </a:custGeom>
            <a:blipFill>
              <a:blip r:embed="rId3"/>
              <a:stretch>
                <a:fillRect l="-3590" t="-1377" b="-13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15915" y="4150547"/>
            <a:ext cx="7320890" cy="5353583"/>
            <a:chOff x="0" y="0"/>
            <a:chExt cx="2778069" cy="20315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78069" cy="2031532"/>
            </a:xfrm>
            <a:custGeom>
              <a:avLst/>
              <a:gdLst/>
              <a:ahLst/>
              <a:cxnLst/>
              <a:rect l="l" t="t" r="r" b="b"/>
              <a:pathLst>
                <a:path w="2778069" h="2031532">
                  <a:moveTo>
                    <a:pt x="0" y="0"/>
                  </a:moveTo>
                  <a:lnTo>
                    <a:pt x="2778069" y="0"/>
                  </a:lnTo>
                  <a:lnTo>
                    <a:pt x="2778069" y="2031532"/>
                  </a:lnTo>
                  <a:lnTo>
                    <a:pt x="0" y="2031532"/>
                  </a:lnTo>
                  <a:close/>
                </a:path>
              </a:pathLst>
            </a:custGeom>
            <a:blipFill>
              <a:blip r:embed="rId4"/>
              <a:stretch>
                <a:fillRect l="-3838" r="-38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8325" y="1853588"/>
            <a:ext cx="1575101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Chuẩn hóa dữ liệu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3798" y="2507025"/>
            <a:ext cx="15749306" cy="1021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Áp dụng Log Transformation (log (1 + x)  cho Fare và Age  →  giảm độ lệch phải  (skewness) → dữ liệu ổn định hơn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752580" y="1983029"/>
            <a:ext cx="6719977" cy="63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7"/>
              </a:lnSpc>
              <a:spcBef>
                <a:spcPct val="0"/>
              </a:spcBef>
            </a:pPr>
            <a:r>
              <a:rPr lang="en-US" sz="3748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training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07941" y="2835597"/>
            <a:ext cx="5459455" cy="3194657"/>
            <a:chOff x="0" y="0"/>
            <a:chExt cx="3052956" cy="1786469"/>
          </a:xfrm>
        </p:grpSpPr>
        <p:sp>
          <p:nvSpPr>
            <p:cNvPr id="8" name="Freeform 8">
              <a:hlinkClick r:id="rId3" tooltip="https://www.kaggle.com/competitions/house-prices-advanced-regression-techniques"/>
            </p:cNvPr>
            <p:cNvSpPr/>
            <p:nvPr/>
          </p:nvSpPr>
          <p:spPr>
            <a:xfrm>
              <a:off x="0" y="0"/>
              <a:ext cx="3052956" cy="1786469"/>
            </a:xfrm>
            <a:custGeom>
              <a:avLst/>
              <a:gdLst/>
              <a:ahLst/>
              <a:cxnLst/>
              <a:rect l="l" t="t" r="r" b="b"/>
              <a:pathLst>
                <a:path w="3052956" h="1786469">
                  <a:moveTo>
                    <a:pt x="0" y="0"/>
                  </a:moveTo>
                  <a:lnTo>
                    <a:pt x="3052956" y="0"/>
                  </a:lnTo>
                  <a:lnTo>
                    <a:pt x="3052956" y="1786469"/>
                  </a:lnTo>
                  <a:lnTo>
                    <a:pt x="0" y="1786469"/>
                  </a:lnTo>
                  <a:close/>
                </a:path>
              </a:pathLst>
            </a:custGeom>
            <a:blipFill>
              <a:blip r:embed="rId4"/>
              <a:stretch>
                <a:fillRect t="-3617" b="-36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28965" y="2450317"/>
            <a:ext cx="5377751" cy="3554538"/>
            <a:chOff x="0" y="0"/>
            <a:chExt cx="1696298" cy="1121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6298" cy="1121204"/>
            </a:xfrm>
            <a:custGeom>
              <a:avLst/>
              <a:gdLst/>
              <a:ahLst/>
              <a:cxnLst/>
              <a:rect l="l" t="t" r="r" b="b"/>
              <a:pathLst>
                <a:path w="1696298" h="1121204">
                  <a:moveTo>
                    <a:pt x="0" y="0"/>
                  </a:moveTo>
                  <a:lnTo>
                    <a:pt x="1696298" y="0"/>
                  </a:lnTo>
                  <a:lnTo>
                    <a:pt x="1696298" y="1121204"/>
                  </a:lnTo>
                  <a:lnTo>
                    <a:pt x="0" y="1121204"/>
                  </a:lnTo>
                  <a:close/>
                </a:path>
              </a:pathLst>
            </a:custGeom>
            <a:blipFill>
              <a:blip r:embed="rId5"/>
              <a:stretch>
                <a:fillRect l="-8752" r="-87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97273" y="2450317"/>
            <a:ext cx="5857688" cy="3092463"/>
            <a:chOff x="0" y="0"/>
            <a:chExt cx="2083810" cy="11001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83810" cy="1100111"/>
            </a:xfrm>
            <a:custGeom>
              <a:avLst/>
              <a:gdLst/>
              <a:ahLst/>
              <a:cxnLst/>
              <a:rect l="l" t="t" r="r" b="b"/>
              <a:pathLst>
                <a:path w="2083810" h="1100111">
                  <a:moveTo>
                    <a:pt x="0" y="0"/>
                  </a:moveTo>
                  <a:lnTo>
                    <a:pt x="2083810" y="0"/>
                  </a:lnTo>
                  <a:lnTo>
                    <a:pt x="2083810" y="1100111"/>
                  </a:lnTo>
                  <a:lnTo>
                    <a:pt x="0" y="1100111"/>
                  </a:lnTo>
                  <a:close/>
                </a:path>
              </a:pathLst>
            </a:custGeom>
            <a:blipFill>
              <a:blip r:embed="rId6"/>
              <a:stretch>
                <a:fillRect l="-2793" r="-27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2658" y="6614175"/>
            <a:ext cx="4730022" cy="2995439"/>
            <a:chOff x="0" y="0"/>
            <a:chExt cx="1737157" cy="110011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7157" cy="1100111"/>
            </a:xfrm>
            <a:custGeom>
              <a:avLst/>
              <a:gdLst/>
              <a:ahLst/>
              <a:cxnLst/>
              <a:rect l="l" t="t" r="r" b="b"/>
              <a:pathLst>
                <a:path w="1737157" h="1100111">
                  <a:moveTo>
                    <a:pt x="0" y="0"/>
                  </a:moveTo>
                  <a:lnTo>
                    <a:pt x="1737157" y="0"/>
                  </a:lnTo>
                  <a:lnTo>
                    <a:pt x="1737157" y="1100111"/>
                  </a:lnTo>
                  <a:lnTo>
                    <a:pt x="0" y="1100111"/>
                  </a:lnTo>
                  <a:close/>
                </a:path>
              </a:pathLst>
            </a:custGeom>
            <a:blipFill>
              <a:blip r:embed="rId7"/>
              <a:stretch>
                <a:fillRect t="-470" b="-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85212" y="6480064"/>
            <a:ext cx="4265257" cy="3263662"/>
            <a:chOff x="0" y="0"/>
            <a:chExt cx="1465294" cy="11212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465294" cy="1121204"/>
            </a:xfrm>
            <a:custGeom>
              <a:avLst/>
              <a:gdLst/>
              <a:ahLst/>
              <a:cxnLst/>
              <a:rect l="l" t="t" r="r" b="b"/>
              <a:pathLst>
                <a:path w="1465294" h="1121204">
                  <a:moveTo>
                    <a:pt x="0" y="0"/>
                  </a:moveTo>
                  <a:lnTo>
                    <a:pt x="1465294" y="0"/>
                  </a:lnTo>
                  <a:lnTo>
                    <a:pt x="1465294" y="1121204"/>
                  </a:lnTo>
                  <a:lnTo>
                    <a:pt x="0" y="1121204"/>
                  </a:lnTo>
                  <a:close/>
                </a:path>
              </a:pathLst>
            </a:custGeom>
            <a:blipFill>
              <a:blip r:embed="rId8"/>
              <a:stretch>
                <a:fillRect l="-18015" r="-180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19076" y="6161605"/>
            <a:ext cx="4781278" cy="3448009"/>
            <a:chOff x="0" y="0"/>
            <a:chExt cx="1525499" cy="11001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25499" cy="1100111"/>
            </a:xfrm>
            <a:custGeom>
              <a:avLst/>
              <a:gdLst/>
              <a:ahLst/>
              <a:cxnLst/>
              <a:rect l="l" t="t" r="r" b="b"/>
              <a:pathLst>
                <a:path w="1525499" h="1100111">
                  <a:moveTo>
                    <a:pt x="0" y="0"/>
                  </a:moveTo>
                  <a:lnTo>
                    <a:pt x="1525499" y="0"/>
                  </a:lnTo>
                  <a:lnTo>
                    <a:pt x="1525499" y="1100111"/>
                  </a:lnTo>
                  <a:lnTo>
                    <a:pt x="0" y="1100111"/>
                  </a:lnTo>
                  <a:close/>
                </a:path>
              </a:pathLst>
            </a:custGeom>
            <a:blipFill>
              <a:blip r:embed="rId9"/>
              <a:stretch>
                <a:fillRect l="-22114" r="-221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9917" y="1945050"/>
            <a:ext cx="1575101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evaluation: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9917" y="2694087"/>
            <a:ext cx="1575101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Đánh giá bằng K-Fold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9917" y="3237012"/>
            <a:ext cx="15751016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7" lvl="1" indent="-388618" algn="l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Chia tập huấn luyện thành 5 phần bằng nhau </a:t>
            </a:r>
          </a:p>
          <a:p>
            <a:pPr marL="777237" lvl="1" indent="-388618" algn="l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Lặp lại huấn luyện và kiểm tra 5 lần với các fold khác nhau</a:t>
            </a:r>
          </a:p>
          <a:p>
            <a:pPr marL="777237" lvl="1" indent="-388618" algn="l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Tính sai số trung bình: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endParaRPr lang="en-US" sz="3599">
              <a:solidFill>
                <a:srgbClr val="0B132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142256" y="5143500"/>
            <a:ext cx="8452390" cy="4475953"/>
            <a:chOff x="0" y="0"/>
            <a:chExt cx="3373569" cy="1786469"/>
          </a:xfrm>
        </p:grpSpPr>
        <p:sp>
          <p:nvSpPr>
            <p:cNvPr id="9" name="Freeform 9">
              <a:hlinkClick r:id="rId3" tooltip="https://www.kaggle.com/competitions/house-prices-advanced-regression-techniques"/>
            </p:cNvPr>
            <p:cNvSpPr/>
            <p:nvPr/>
          </p:nvSpPr>
          <p:spPr>
            <a:xfrm>
              <a:off x="0" y="0"/>
              <a:ext cx="3373569" cy="1786469"/>
            </a:xfrm>
            <a:custGeom>
              <a:avLst/>
              <a:gdLst/>
              <a:ahLst/>
              <a:cxnLst/>
              <a:rect l="l" t="t" r="r" b="b"/>
              <a:pathLst>
                <a:path w="3373569" h="1786469">
                  <a:moveTo>
                    <a:pt x="0" y="0"/>
                  </a:moveTo>
                  <a:lnTo>
                    <a:pt x="3373569" y="0"/>
                  </a:lnTo>
                  <a:lnTo>
                    <a:pt x="3373569" y="1786469"/>
                  </a:lnTo>
                  <a:lnTo>
                    <a:pt x="0" y="1786469"/>
                  </a:lnTo>
                  <a:close/>
                </a:path>
              </a:pathLst>
            </a:custGeom>
            <a:blipFill>
              <a:blip r:embed="rId4"/>
              <a:stretch>
                <a:fillRect t="-632" b="-6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9917" y="1954575"/>
            <a:ext cx="1575101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 evaluation: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0392" y="2694087"/>
            <a:ext cx="1575101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RMSE – Root Mean Squared Error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39917" y="3584629"/>
            <a:ext cx="15751016" cy="11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7" lvl="1" indent="-388618" algn="l">
              <a:lnSpc>
                <a:spcPts val="4319"/>
              </a:lnSpc>
              <a:buFont typeface="Arial"/>
              <a:buChar char="•"/>
            </a:pP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Đo độ lệch trung bình giữa giá trị dự đoán và thực tế</a:t>
            </a:r>
          </a:p>
          <a:p>
            <a:pPr marL="777237" lvl="1" indent="-388618" algn="l">
              <a:lnSpc>
                <a:spcPts val="431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RMSE càng nhỏ → mô hình càng tốt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917805" y="4860979"/>
            <a:ext cx="8452390" cy="2059633"/>
            <a:chOff x="0" y="0"/>
            <a:chExt cx="3373569" cy="822053"/>
          </a:xfrm>
        </p:grpSpPr>
        <p:sp>
          <p:nvSpPr>
            <p:cNvPr id="9" name="Freeform 9">
              <a:hlinkClick r:id="rId3" tooltip="https://www.kaggle.com/competitions/house-prices-advanced-regression-techniques"/>
            </p:cNvPr>
            <p:cNvSpPr/>
            <p:nvPr/>
          </p:nvSpPr>
          <p:spPr>
            <a:xfrm>
              <a:off x="0" y="0"/>
              <a:ext cx="3373569" cy="822053"/>
            </a:xfrm>
            <a:custGeom>
              <a:avLst/>
              <a:gdLst/>
              <a:ahLst/>
              <a:cxnLst/>
              <a:rect l="l" t="t" r="r" b="b"/>
              <a:pathLst>
                <a:path w="3373569" h="822053">
                  <a:moveTo>
                    <a:pt x="0" y="0"/>
                  </a:moveTo>
                  <a:lnTo>
                    <a:pt x="3373569" y="0"/>
                  </a:lnTo>
                  <a:lnTo>
                    <a:pt x="3373569" y="822053"/>
                  </a:lnTo>
                  <a:lnTo>
                    <a:pt x="0" y="822053"/>
                  </a:lnTo>
                  <a:close/>
                </a:path>
              </a:pathLst>
            </a:custGeom>
            <a:blipFill>
              <a:blip r:embed="rId4"/>
              <a:stretch>
                <a:fillRect t="-10940" b="-109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68492" y="6939663"/>
            <a:ext cx="15751016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Nhận xét: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65940" y="7701663"/>
            <a:ext cx="15079920" cy="2155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4121" lvl="1" indent="-372061" algn="l">
              <a:lnSpc>
                <a:spcPts val="4135"/>
              </a:lnSpc>
              <a:buFont typeface="Arial"/>
              <a:buChar char="•"/>
            </a:pPr>
            <a:r>
              <a:rPr lang="en-US" sz="3446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K-Fold giúp kiểm tra độ ổn định mô hình trên nhiều tập dữ liệu khác nhau → tránh overfitting</a:t>
            </a:r>
          </a:p>
          <a:p>
            <a:pPr marL="744121" lvl="1" indent="-372061" algn="l">
              <a:lnSpc>
                <a:spcPts val="4135"/>
              </a:lnSpc>
              <a:spcBef>
                <a:spcPct val="0"/>
              </a:spcBef>
              <a:buFont typeface="Arial"/>
              <a:buChar char="•"/>
            </a:pPr>
            <a:r>
              <a:rPr lang="en-US" sz="3446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RMSE là thước đo chính để so sánh các mô hình → chọn mô hình có RMSE thấp nhất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986009" y="1847796"/>
            <a:ext cx="6947521" cy="3552913"/>
            <a:chOff x="0" y="0"/>
            <a:chExt cx="2778069" cy="14206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8069" cy="1420685"/>
            </a:xfrm>
            <a:custGeom>
              <a:avLst/>
              <a:gdLst/>
              <a:ahLst/>
              <a:cxnLst/>
              <a:rect l="l" t="t" r="r" b="b"/>
              <a:pathLst>
                <a:path w="2778069" h="1420685">
                  <a:moveTo>
                    <a:pt x="0" y="0"/>
                  </a:moveTo>
                  <a:lnTo>
                    <a:pt x="2778069" y="0"/>
                  </a:lnTo>
                  <a:lnTo>
                    <a:pt x="2778069" y="1420685"/>
                  </a:lnTo>
                  <a:lnTo>
                    <a:pt x="0" y="1420685"/>
                  </a:lnTo>
                  <a:close/>
                </a:path>
              </a:pathLst>
            </a:custGeom>
            <a:blipFill>
              <a:blip r:embed="rId3"/>
              <a:stretch>
                <a:fillRect l="-94054" r="-940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786768" y="7690374"/>
            <a:ext cx="2517466" cy="2293183"/>
          </a:xfrm>
          <a:custGeom>
            <a:avLst/>
            <a:gdLst/>
            <a:ahLst/>
            <a:cxnLst/>
            <a:rect l="l" t="t" r="r" b="b"/>
            <a:pathLst>
              <a:path w="2517466" h="2293183">
                <a:moveTo>
                  <a:pt x="0" y="0"/>
                </a:moveTo>
                <a:lnTo>
                  <a:pt x="2517466" y="0"/>
                </a:lnTo>
                <a:lnTo>
                  <a:pt x="2517466" y="2293183"/>
                </a:lnTo>
                <a:lnTo>
                  <a:pt x="0" y="229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079685" y="8025783"/>
            <a:ext cx="2517466" cy="1548863"/>
            <a:chOff x="0" y="-200025"/>
            <a:chExt cx="635690" cy="481902"/>
          </a:xfrm>
        </p:grpSpPr>
        <p:sp>
          <p:nvSpPr>
            <p:cNvPr id="9" name="Freeform 9"/>
            <p:cNvSpPr/>
            <p:nvPr/>
          </p:nvSpPr>
          <p:spPr>
            <a:xfrm>
              <a:off x="2112" y="-84111"/>
              <a:ext cx="633578" cy="281877"/>
            </a:xfrm>
            <a:custGeom>
              <a:avLst/>
              <a:gdLst/>
              <a:ahLst/>
              <a:cxnLst/>
              <a:rect l="l" t="t" r="r" b="b"/>
              <a:pathLst>
                <a:path w="633578" h="281877">
                  <a:moveTo>
                    <a:pt x="140938" y="0"/>
                  </a:moveTo>
                  <a:lnTo>
                    <a:pt x="492640" y="0"/>
                  </a:lnTo>
                  <a:cubicBezTo>
                    <a:pt x="570478" y="0"/>
                    <a:pt x="633578" y="63100"/>
                    <a:pt x="633578" y="140938"/>
                  </a:cubicBezTo>
                  <a:lnTo>
                    <a:pt x="633578" y="140938"/>
                  </a:lnTo>
                  <a:cubicBezTo>
                    <a:pt x="633578" y="178318"/>
                    <a:pt x="618729" y="214166"/>
                    <a:pt x="592298" y="240597"/>
                  </a:cubicBezTo>
                  <a:cubicBezTo>
                    <a:pt x="565867" y="267028"/>
                    <a:pt x="530019" y="281877"/>
                    <a:pt x="492640" y="281877"/>
                  </a:cubicBezTo>
                  <a:lnTo>
                    <a:pt x="140938" y="281877"/>
                  </a:lnTo>
                  <a:cubicBezTo>
                    <a:pt x="103559" y="281877"/>
                    <a:pt x="67711" y="267028"/>
                    <a:pt x="41280" y="240597"/>
                  </a:cubicBezTo>
                  <a:cubicBezTo>
                    <a:pt x="14849" y="214166"/>
                    <a:pt x="0" y="178318"/>
                    <a:pt x="0" y="140938"/>
                  </a:cubicBezTo>
                  <a:lnTo>
                    <a:pt x="0" y="140938"/>
                  </a:lnTo>
                  <a:cubicBezTo>
                    <a:pt x="0" y="103559"/>
                    <a:pt x="14849" y="67711"/>
                    <a:pt x="41280" y="41280"/>
                  </a:cubicBezTo>
                  <a:cubicBezTo>
                    <a:pt x="67711" y="14849"/>
                    <a:pt x="103559" y="0"/>
                    <a:pt x="140938" y="0"/>
                  </a:cubicBez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00025"/>
              <a:ext cx="633578" cy="481902"/>
            </a:xfrm>
            <a:prstGeom prst="rect">
              <a:avLst/>
            </a:prstGeom>
          </p:spPr>
          <p:txBody>
            <a:bodyPr lIns="56622" tIns="56622" rIns="56622" bIns="56622" rtlCol="0" anchor="ctr"/>
            <a:lstStyle/>
            <a:p>
              <a:pPr algn="ctr">
                <a:lnSpc>
                  <a:spcPts val="4679"/>
                </a:lnSpc>
              </a:pPr>
              <a:r>
                <a:rPr lang="en-US" sz="2599" b="1" dirty="0">
                  <a:solidFill>
                    <a:srgbClr val="F3F6FA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MODELS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4527183" y="8836966"/>
            <a:ext cx="2093376" cy="0"/>
          </a:xfrm>
          <a:prstGeom prst="line">
            <a:avLst/>
          </a:prstGeom>
          <a:ln w="38100" cap="flat">
            <a:solidFill>
              <a:srgbClr val="0B132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10022027" y="8858199"/>
            <a:ext cx="2093376" cy="0"/>
          </a:xfrm>
          <a:prstGeom prst="line">
            <a:avLst/>
          </a:prstGeom>
          <a:ln w="38100" cap="flat">
            <a:solidFill>
              <a:srgbClr val="0B132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2334478" y="8351534"/>
            <a:ext cx="3411785" cy="75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8"/>
              </a:lnSpc>
              <a:spcBef>
                <a:spcPct val="0"/>
              </a:spcBef>
            </a:pPr>
            <a:r>
              <a:rPr lang="en-US" sz="3343">
                <a:solidFill>
                  <a:srgbClr val="1C3F60"/>
                </a:solidFill>
                <a:latin typeface="Calibri (MS)"/>
                <a:ea typeface="Calibri (MS)"/>
                <a:cs typeface="Calibri (MS)"/>
                <a:sym typeface="Calibri (MS)"/>
              </a:rPr>
              <a:t>Giá nhà dự đoán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7142" y="1971951"/>
            <a:ext cx="10258867" cy="394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2"/>
              </a:lnSpc>
            </a:pPr>
            <a:endParaRPr dirty="0"/>
          </a:p>
          <a:p>
            <a:pPr marL="678777" lvl="1" indent="-339388" algn="l">
              <a:lnSpc>
                <a:spcPts val="5344"/>
              </a:lnSpc>
              <a:buFont typeface="Arial"/>
              <a:buChar char="•"/>
            </a:pP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Dự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đoán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giá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bán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của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một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căn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nhà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ở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thành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phố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Ames, Iowa</a:t>
            </a:r>
          </a:p>
          <a:p>
            <a:pPr marL="678777" lvl="1" indent="-339388" algn="l">
              <a:lnSpc>
                <a:spcPts val="5344"/>
              </a:lnSpc>
              <a:buFont typeface="Arial"/>
              <a:buChar char="•"/>
            </a:pP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Dựa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trên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các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đặc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điểm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vật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lý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và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thông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tin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liên</a:t>
            </a:r>
            <a:r>
              <a:rPr lang="en-US" sz="3143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143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quan</a:t>
            </a:r>
            <a:endParaRPr lang="en-US" sz="3143" dirty="0">
              <a:solidFill>
                <a:srgbClr val="0B132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56871" lvl="1" indent="-328436" algn="l">
              <a:lnSpc>
                <a:spcPts val="5172"/>
              </a:lnSpc>
              <a:buFont typeface="Arial"/>
              <a:buChar char="•"/>
            </a:pPr>
            <a:r>
              <a:rPr lang="en-US" sz="3042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42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Đây</a:t>
            </a:r>
            <a:r>
              <a:rPr lang="en-US" sz="3042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42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là</a:t>
            </a:r>
            <a:r>
              <a:rPr lang="en-US" sz="3042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42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một</a:t>
            </a:r>
            <a:r>
              <a:rPr lang="en-US" sz="3042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42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bài</a:t>
            </a:r>
            <a:r>
              <a:rPr lang="en-US" sz="3042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42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toán</a:t>
            </a:r>
            <a:r>
              <a:rPr lang="en-US" sz="3042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42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hồi</a:t>
            </a:r>
            <a:r>
              <a:rPr lang="en-US" sz="3042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42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quy</a:t>
            </a:r>
            <a:endParaRPr lang="en-US" sz="3042" dirty="0">
              <a:solidFill>
                <a:srgbClr val="0B132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0" lvl="0" indent="0" algn="l">
              <a:lnSpc>
                <a:spcPts val="5172"/>
              </a:lnSpc>
            </a:pPr>
            <a:endParaRPr lang="en-US" sz="3042" dirty="0">
              <a:solidFill>
                <a:srgbClr val="0B132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914400"/>
            <a:ext cx="6453673" cy="93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Giới thiệu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2897" y="2048151"/>
            <a:ext cx="462450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Vấn</a:t>
            </a:r>
            <a:r>
              <a:rPr lang="en-US" sz="3599" b="1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đề</a:t>
            </a:r>
            <a:r>
              <a:rPr lang="en-US" sz="3599" b="1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cần</a:t>
            </a:r>
            <a:r>
              <a:rPr lang="en-US" sz="3599" b="1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giải</a:t>
            </a:r>
            <a:r>
              <a:rPr lang="en-US" sz="3599" b="1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quyết</a:t>
            </a:r>
            <a:endParaRPr lang="en-US" sz="3599" b="1" dirty="0">
              <a:solidFill>
                <a:srgbClr val="1C3F6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27142" y="4668179"/>
            <a:ext cx="13754083" cy="2562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</a:pPr>
            <a:endParaRPr/>
          </a:p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Input: </a:t>
            </a:r>
            <a:r>
              <a:rPr lang="en-US" sz="300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Tập dữ liệu gồm 79 biến đặc trưng mô tả căn nhà</a:t>
            </a:r>
          </a:p>
          <a:p>
            <a:pPr marL="647700" lvl="1" indent="-323850" algn="l">
              <a:lnSpc>
                <a:spcPts val="5100"/>
              </a:lnSpc>
              <a:buFont typeface="Arial"/>
              <a:buChar char="•"/>
            </a:pPr>
            <a:r>
              <a:rPr lang="en-US" sz="3000" b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Output: </a:t>
            </a:r>
            <a:r>
              <a:rPr lang="en-US" sz="300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Dự đoán giá bán (SalePrice) của các căn nhà trong tập kiểm tra</a:t>
            </a:r>
            <a:r>
              <a:rPr lang="en-US" sz="3000" b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</a:p>
          <a:p>
            <a:pPr marL="0" lvl="0" indent="0" algn="l">
              <a:lnSpc>
                <a:spcPts val="5100"/>
              </a:lnSpc>
            </a:pPr>
            <a:endParaRPr lang="en-US" sz="3000" b="1">
              <a:solidFill>
                <a:srgbClr val="0B132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3. Các phương pháp đề xuất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9917" y="1954575"/>
            <a:ext cx="15751016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sz="36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Ensemble learning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115425" y="2773725"/>
            <a:ext cx="8207414" cy="3190868"/>
            <a:chOff x="0" y="0"/>
            <a:chExt cx="8280306" cy="32192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80306" cy="3219206"/>
            </a:xfrm>
            <a:custGeom>
              <a:avLst/>
              <a:gdLst/>
              <a:ahLst/>
              <a:cxnLst/>
              <a:rect l="l" t="t" r="r" b="b"/>
              <a:pathLst>
                <a:path w="8280306" h="3219206">
                  <a:moveTo>
                    <a:pt x="0" y="0"/>
                  </a:moveTo>
                  <a:lnTo>
                    <a:pt x="8280306" y="0"/>
                  </a:lnTo>
                  <a:lnTo>
                    <a:pt x="8280306" y="3219206"/>
                  </a:lnTo>
                  <a:lnTo>
                    <a:pt x="0" y="3219206"/>
                  </a:lnTo>
                  <a:close/>
                </a:path>
              </a:pathLst>
            </a:custGeom>
            <a:blipFill>
              <a:blip r:embed="rId3"/>
              <a:stretch>
                <a:fillRect t="-1764" b="-176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81726" y="3213145"/>
            <a:ext cx="7616665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Stacking classifier</a:t>
            </a: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: Kết hợp nhiều mô hình “học cơ sở” và dùng một mô hình meta → tổng hợp kết quả từ chúng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368451" y="6145568"/>
            <a:ext cx="7036610" cy="3288041"/>
            <a:chOff x="0" y="0"/>
            <a:chExt cx="10994756" cy="51375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994756" cy="5137588"/>
            </a:xfrm>
            <a:custGeom>
              <a:avLst/>
              <a:gdLst/>
              <a:ahLst/>
              <a:cxnLst/>
              <a:rect l="l" t="t" r="r" b="b"/>
              <a:pathLst>
                <a:path w="10994756" h="5137588">
                  <a:moveTo>
                    <a:pt x="0" y="0"/>
                  </a:moveTo>
                  <a:lnTo>
                    <a:pt x="10994756" y="0"/>
                  </a:lnTo>
                  <a:lnTo>
                    <a:pt x="10994756" y="5137588"/>
                  </a:lnTo>
                  <a:lnTo>
                    <a:pt x="0" y="5137588"/>
                  </a:lnTo>
                  <a:close/>
                </a:path>
              </a:pathLst>
            </a:custGeom>
            <a:blipFill>
              <a:blip r:embed="rId4"/>
              <a:stretch>
                <a:fillRect l="-431" r="-43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09293" y="6618013"/>
            <a:ext cx="7616665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Weighted Average Ensemble: </a:t>
            </a: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kết hợp dự đoán của nhiều mô hình bằng cách gán trọng số khác nhau cho từng mô hình tùy theo độ chính xác của chúng</a:t>
            </a: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Thực nghiệm và trao đổi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563" y="1928791"/>
            <a:ext cx="6719977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7"/>
              </a:lnSpc>
              <a:spcBef>
                <a:spcPct val="0"/>
              </a:spcBef>
            </a:pPr>
            <a:r>
              <a:rPr lang="en-US" sz="3748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Baseline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033721" y="2276454"/>
            <a:ext cx="5459455" cy="3194657"/>
            <a:chOff x="0" y="0"/>
            <a:chExt cx="3052956" cy="1786469"/>
          </a:xfrm>
        </p:grpSpPr>
        <p:sp>
          <p:nvSpPr>
            <p:cNvPr id="7" name="Freeform 7">
              <a:hlinkClick r:id="rId3" tooltip="https://www.kaggle.com/competitions/house-prices-advanced-regression-techniques"/>
            </p:cNvPr>
            <p:cNvSpPr/>
            <p:nvPr/>
          </p:nvSpPr>
          <p:spPr>
            <a:xfrm>
              <a:off x="0" y="0"/>
              <a:ext cx="3052956" cy="1786469"/>
            </a:xfrm>
            <a:custGeom>
              <a:avLst/>
              <a:gdLst/>
              <a:ahLst/>
              <a:cxnLst/>
              <a:rect l="l" t="t" r="r" b="b"/>
              <a:pathLst>
                <a:path w="3052956" h="1786469">
                  <a:moveTo>
                    <a:pt x="0" y="0"/>
                  </a:moveTo>
                  <a:lnTo>
                    <a:pt x="3052956" y="0"/>
                  </a:lnTo>
                  <a:lnTo>
                    <a:pt x="3052956" y="1786469"/>
                  </a:lnTo>
                  <a:lnTo>
                    <a:pt x="0" y="1786469"/>
                  </a:lnTo>
                  <a:close/>
                </a:path>
              </a:pathLst>
            </a:custGeom>
            <a:blipFill>
              <a:blip r:embed="rId4"/>
              <a:stretch>
                <a:fillRect t="-3617" b="-36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8223" y="2726927"/>
            <a:ext cx="4432102" cy="75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32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Linear  Regression setup: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4092" y="3428023"/>
            <a:ext cx="539588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fit_intercept: True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n_jobs: None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positive: False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68451" y="5899736"/>
            <a:ext cx="5377751" cy="3554538"/>
            <a:chOff x="0" y="0"/>
            <a:chExt cx="1696298" cy="11212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6298" cy="1121204"/>
            </a:xfrm>
            <a:custGeom>
              <a:avLst/>
              <a:gdLst/>
              <a:ahLst/>
              <a:cxnLst/>
              <a:rect l="l" t="t" r="r" b="b"/>
              <a:pathLst>
                <a:path w="1696298" h="1121204">
                  <a:moveTo>
                    <a:pt x="0" y="0"/>
                  </a:moveTo>
                  <a:lnTo>
                    <a:pt x="1696298" y="0"/>
                  </a:lnTo>
                  <a:lnTo>
                    <a:pt x="1696298" y="1121204"/>
                  </a:lnTo>
                  <a:lnTo>
                    <a:pt x="0" y="1121204"/>
                  </a:lnTo>
                  <a:close/>
                </a:path>
              </a:pathLst>
            </a:custGeom>
            <a:blipFill>
              <a:blip r:embed="rId5"/>
              <a:stretch>
                <a:fillRect l="-8752" r="-87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68223" y="5818798"/>
            <a:ext cx="3921486" cy="75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32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Random Forest setup: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8223" y="6767544"/>
            <a:ext cx="5395883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n_estimators: 300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Max depth: None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random state: 42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Thực nghiệm và trao đổi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1563" y="1928791"/>
            <a:ext cx="6719977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7"/>
              </a:lnSpc>
              <a:spcBef>
                <a:spcPct val="0"/>
              </a:spcBef>
            </a:pPr>
            <a:r>
              <a:rPr lang="en-US" sz="3748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Baseline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198953" y="2276454"/>
            <a:ext cx="5857688" cy="3092463"/>
            <a:chOff x="0" y="0"/>
            <a:chExt cx="2083810" cy="11001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83810" cy="1100111"/>
            </a:xfrm>
            <a:custGeom>
              <a:avLst/>
              <a:gdLst/>
              <a:ahLst/>
              <a:cxnLst/>
              <a:rect l="l" t="t" r="r" b="b"/>
              <a:pathLst>
                <a:path w="2083810" h="1100111">
                  <a:moveTo>
                    <a:pt x="0" y="0"/>
                  </a:moveTo>
                  <a:lnTo>
                    <a:pt x="2083810" y="0"/>
                  </a:lnTo>
                  <a:lnTo>
                    <a:pt x="2083810" y="1100111"/>
                  </a:lnTo>
                  <a:lnTo>
                    <a:pt x="0" y="1100111"/>
                  </a:lnTo>
                  <a:close/>
                </a:path>
              </a:pathLst>
            </a:custGeom>
            <a:blipFill>
              <a:blip r:embed="rId3"/>
              <a:stretch>
                <a:fillRect l="-2793" r="-27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96438" y="5909085"/>
            <a:ext cx="5760202" cy="3647834"/>
            <a:chOff x="0" y="0"/>
            <a:chExt cx="1737157" cy="11001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37157" cy="1100111"/>
            </a:xfrm>
            <a:custGeom>
              <a:avLst/>
              <a:gdLst/>
              <a:ahLst/>
              <a:cxnLst/>
              <a:rect l="l" t="t" r="r" b="b"/>
              <a:pathLst>
                <a:path w="1737157" h="1100111">
                  <a:moveTo>
                    <a:pt x="0" y="0"/>
                  </a:moveTo>
                  <a:lnTo>
                    <a:pt x="1737157" y="0"/>
                  </a:lnTo>
                  <a:lnTo>
                    <a:pt x="1737157" y="1100111"/>
                  </a:lnTo>
                  <a:lnTo>
                    <a:pt x="0" y="1100111"/>
                  </a:lnTo>
                  <a:close/>
                </a:path>
              </a:pathLst>
            </a:custGeom>
            <a:blipFill>
              <a:blip r:embed="rId4"/>
              <a:stretch>
                <a:fillRect t="-470" b="-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229963" y="5833770"/>
            <a:ext cx="2773886" cy="758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32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XGBoost setup: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97184" y="6585119"/>
            <a:ext cx="5395883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n_estimators : 1000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learning rate: 0.05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max depth: 3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colsample_bytree : 0.7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reg_lambda: 1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subsample: 0.7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9963" y="2371731"/>
            <a:ext cx="4428679" cy="75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32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Gradient Boosting setup: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7184" y="3144238"/>
            <a:ext cx="5395883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n_estimators : 300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learning rate: 0.05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max depth: 3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random state: 42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713262" y="2276454"/>
            <a:ext cx="6979058" cy="3024769"/>
            <a:chOff x="0" y="0"/>
            <a:chExt cx="2586957" cy="11212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6957" cy="1121204"/>
            </a:xfrm>
            <a:custGeom>
              <a:avLst/>
              <a:gdLst/>
              <a:ahLst/>
              <a:cxnLst/>
              <a:rect l="l" t="t" r="r" b="b"/>
              <a:pathLst>
                <a:path w="2586957" h="1121204">
                  <a:moveTo>
                    <a:pt x="0" y="0"/>
                  </a:moveTo>
                  <a:lnTo>
                    <a:pt x="2586957" y="0"/>
                  </a:lnTo>
                  <a:lnTo>
                    <a:pt x="2586957" y="1121204"/>
                  </a:lnTo>
                  <a:lnTo>
                    <a:pt x="0" y="1121204"/>
                  </a:lnTo>
                  <a:close/>
                </a:path>
              </a:pathLst>
            </a:custGeom>
            <a:blipFill>
              <a:blip r:embed="rId3"/>
              <a:stretch>
                <a:fillRect l="-104" r="-10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39664" y="6071209"/>
            <a:ext cx="4781278" cy="3448009"/>
            <a:chOff x="0" y="0"/>
            <a:chExt cx="1525499" cy="11001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5499" cy="1100111"/>
            </a:xfrm>
            <a:custGeom>
              <a:avLst/>
              <a:gdLst/>
              <a:ahLst/>
              <a:cxnLst/>
              <a:rect l="l" t="t" r="r" b="b"/>
              <a:pathLst>
                <a:path w="1525499" h="1100111">
                  <a:moveTo>
                    <a:pt x="0" y="0"/>
                  </a:moveTo>
                  <a:lnTo>
                    <a:pt x="1525499" y="0"/>
                  </a:lnTo>
                  <a:lnTo>
                    <a:pt x="1525499" y="1100111"/>
                  </a:lnTo>
                  <a:lnTo>
                    <a:pt x="0" y="1100111"/>
                  </a:lnTo>
                  <a:close/>
                </a:path>
              </a:pathLst>
            </a:custGeom>
            <a:blipFill>
              <a:blip r:embed="rId4"/>
              <a:stretch>
                <a:fillRect l="-22114" r="-221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Thực nghiệm và trao đổi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1563" y="1928791"/>
            <a:ext cx="6719977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7"/>
              </a:lnSpc>
              <a:spcBef>
                <a:spcPct val="0"/>
              </a:spcBef>
            </a:pPr>
            <a:r>
              <a:rPr lang="en-US" sz="3748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Baseline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97184" y="2300266"/>
            <a:ext cx="2995166" cy="75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32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LightGBM setup: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97184" y="3144238"/>
            <a:ext cx="5395883" cy="297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n_estimators : 1000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learning rate: 0.05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max depth: 3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num_leaves: 30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subsamples: 0.7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colsample_bytree: 0.7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97184" y="6311218"/>
            <a:ext cx="2849910" cy="758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32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CatBoost setup: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97184" y="7021785"/>
            <a:ext cx="5395883" cy="200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iterations: 1000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learning rate: 0.05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depth: 6</a:t>
            </a:r>
          </a:p>
          <a:p>
            <a:pPr marL="690881" lvl="1" indent="-345440" algn="l">
              <a:lnSpc>
                <a:spcPts val="3840"/>
              </a:lnSpc>
              <a:buFont typeface="Arial"/>
              <a:buChar char="•"/>
            </a:pPr>
            <a:r>
              <a:rPr lang="en-US" sz="3200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verbose: False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Thực nghiệm và trao đổi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1563" y="1928791"/>
            <a:ext cx="6719977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7"/>
              </a:lnSpc>
              <a:spcBef>
                <a:spcPct val="0"/>
              </a:spcBef>
            </a:pPr>
            <a:r>
              <a:rPr lang="en-US" sz="3748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Kết quả của baseline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1653" y="6773055"/>
            <a:ext cx="15194787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Nhận xét:</a:t>
            </a:r>
          </a:p>
          <a:p>
            <a:pPr marL="777237" lvl="1" indent="-388618" algn="l">
              <a:lnSpc>
                <a:spcPts val="431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XGBoost và CatBoost, `LightGBM dẫn đầu với RMSE thấp và điểm Kaggle cao </a:t>
            </a:r>
          </a:p>
          <a:p>
            <a:pPr marL="777237" lvl="1" indent="-388618" algn="l">
              <a:lnSpc>
                <a:spcPts val="431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`Gradient Boosting` và `Random Forest` có hiệu năng khá tốt nhưng huấn luyện chậm hơn một chút.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→ </a:t>
            </a: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Kết luận: Các mô hình boosting (như là `XGBoost`, `LightGBM`, `CatBoost`) nên được ưu tiên tinh chỉnh trong bước tiếp theo để cải thiện điểm Kaggle.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10F4BA-5724-EAFA-D070-315FC9897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016505"/>
              </p:ext>
            </p:extLst>
          </p:nvPr>
        </p:nvGraphicFramePr>
        <p:xfrm>
          <a:off x="1447801" y="2514674"/>
          <a:ext cx="13182600" cy="3848026"/>
        </p:xfrm>
        <a:graphic>
          <a:graphicData uri="http://schemas.openxmlformats.org/drawingml/2006/table">
            <a:tbl>
              <a:tblPr/>
              <a:tblGrid>
                <a:gridCol w="4394200">
                  <a:extLst>
                    <a:ext uri="{9D8B030D-6E8A-4147-A177-3AD203B41FA5}">
                      <a16:colId xmlns:a16="http://schemas.microsoft.com/office/drawing/2014/main" val="2986449142"/>
                    </a:ext>
                  </a:extLst>
                </a:gridCol>
                <a:gridCol w="4394200">
                  <a:extLst>
                    <a:ext uri="{9D8B030D-6E8A-4147-A177-3AD203B41FA5}">
                      <a16:colId xmlns:a16="http://schemas.microsoft.com/office/drawing/2014/main" val="1852368709"/>
                    </a:ext>
                  </a:extLst>
                </a:gridCol>
                <a:gridCol w="4394200">
                  <a:extLst>
                    <a:ext uri="{9D8B030D-6E8A-4147-A177-3AD203B41FA5}">
                      <a16:colId xmlns:a16="http://schemas.microsoft.com/office/drawing/2014/main" val="2216250591"/>
                    </a:ext>
                  </a:extLst>
                </a:gridCol>
              </a:tblGrid>
              <a:tr h="549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>
                          <a:effectLst/>
                        </a:rPr>
                        <a:t>Model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B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>
                          <a:effectLst/>
                        </a:rPr>
                        <a:t>RSME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B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 dirty="0">
                          <a:effectLst/>
                        </a:rPr>
                        <a:t>Kaggle score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B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829410"/>
                  </a:ext>
                </a:extLst>
              </a:tr>
              <a:tr h="549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>
                          <a:solidFill>
                            <a:srgbClr val="202124"/>
                          </a:solidFill>
                          <a:effectLst/>
                        </a:rPr>
                        <a:t>XGBoost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>
                          <a:solidFill>
                            <a:srgbClr val="202124"/>
                          </a:solidFill>
                          <a:effectLst/>
                        </a:rPr>
                        <a:t>0.1287 ± 0.0176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1">
                          <a:solidFill>
                            <a:srgbClr val="202124"/>
                          </a:solidFill>
                          <a:effectLst/>
                        </a:rPr>
                        <a:t>0.12364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A5A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854905"/>
                  </a:ext>
                </a:extLst>
              </a:tr>
              <a:tr h="549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CatBoost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0.1255 ± 0.0174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0.12416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325995"/>
                  </a:ext>
                </a:extLst>
              </a:tr>
              <a:tr h="549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Gradient Boosting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0.1324 ± 0.0211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0.12862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64740"/>
                  </a:ext>
                </a:extLst>
              </a:tr>
              <a:tr h="549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LightGBM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0.1335 ± 0.0192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0.12896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65759"/>
                  </a:ext>
                </a:extLst>
              </a:tr>
              <a:tr h="549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Random forest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0.1451 ± 0.0195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0.14444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397300"/>
                  </a:ext>
                </a:extLst>
              </a:tr>
              <a:tr h="549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Linear regression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>
                          <a:solidFill>
                            <a:srgbClr val="202124"/>
                          </a:solidFill>
                          <a:effectLst/>
                        </a:rPr>
                        <a:t>0.1720 ± 0.0351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dirty="0">
                          <a:solidFill>
                            <a:srgbClr val="202124"/>
                          </a:solidFill>
                          <a:effectLst/>
                        </a:rPr>
                        <a:t>0.1526</a:t>
                      </a:r>
                    </a:p>
                  </a:txBody>
                  <a:tcPr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260506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06C64A6-FC93-F278-9A97-20517D433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888211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" name="Object 4"/>
          <p:cNvGraphicFramePr/>
          <p:nvPr>
            <p:extLst>
              <p:ext uri="{D42A27DB-BD31-4B8C-83A1-F6EECF244321}">
                <p14:modId xmlns:p14="http://schemas.microsoft.com/office/powerpoint/2010/main" val="1726019714"/>
              </p:ext>
            </p:extLst>
          </p:nvPr>
        </p:nvGraphicFramePr>
        <p:xfrm>
          <a:off x="533400" y="1835210"/>
          <a:ext cx="18592800" cy="652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469100" imgH="7937500" progId="Excel.Sheet.12">
                  <p:embed/>
                </p:oleObj>
              </mc:Choice>
              <mc:Fallback>
                <p:oleObj name="Worksheet" r:id="rId3" imgW="19469100" imgH="7937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835210"/>
                        <a:ext cx="18592800" cy="6522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Thực nghiệm và trao đổi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1563" y="1928791"/>
            <a:ext cx="939570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7"/>
              </a:lnSpc>
              <a:spcBef>
                <a:spcPct val="0"/>
              </a:spcBef>
            </a:pPr>
            <a:r>
              <a:rPr lang="en-US" sz="3748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Kết quả của dữ liệu sau khi feature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147" y="7075627"/>
            <a:ext cx="15818556" cy="280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Nhận xét:</a:t>
            </a:r>
          </a:p>
          <a:p>
            <a:pPr marL="777237" lvl="1" indent="-388618" algn="l">
              <a:lnSpc>
                <a:spcPts val="431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CatBoost cải thiện rõ rệt, đạt RMSE = 0.1251 ± 0.0162 </a:t>
            </a:r>
          </a:p>
          <a:p>
            <a:pPr marL="777237" lvl="1" indent="-388618" algn="l">
              <a:lnSpc>
                <a:spcPts val="4319"/>
              </a:lnSpc>
              <a:spcBef>
                <a:spcPct val="0"/>
              </a:spcBef>
              <a:buFont typeface="Arial"/>
              <a:buChar char="•"/>
            </a:pPr>
            <a:r>
              <a:rPr lang="en-US" sz="35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Các mô hình boosting như Gradient Boosting, LightGBM cũng có hiệu suất tốt nhưng chưa vượt qua CatBoost</a:t>
            </a:r>
          </a:p>
          <a:p>
            <a:pPr algn="l">
              <a:lnSpc>
                <a:spcPts val="4319"/>
              </a:lnSpc>
              <a:spcBef>
                <a:spcPct val="0"/>
              </a:spcBef>
            </a:pPr>
            <a:endParaRPr lang="en-US" sz="3599">
              <a:solidFill>
                <a:srgbClr val="0B132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905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4" name="Object 4"/>
          <p:cNvGraphicFramePr/>
          <p:nvPr>
            <p:extLst>
              <p:ext uri="{D42A27DB-BD31-4B8C-83A1-F6EECF244321}">
                <p14:modId xmlns:p14="http://schemas.microsoft.com/office/powerpoint/2010/main" val="1880425601"/>
              </p:ext>
            </p:extLst>
          </p:nvPr>
        </p:nvGraphicFramePr>
        <p:xfrm>
          <a:off x="2167692" y="1181100"/>
          <a:ext cx="16230600" cy="7439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9469100" imgH="7937500" progId="Excel.Sheet.12">
                  <p:embed/>
                </p:oleObj>
              </mc:Choice>
              <mc:Fallback>
                <p:oleObj name="Worksheet" r:id="rId3" imgW="19469100" imgH="79375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7692" y="1181100"/>
                        <a:ext cx="16230600" cy="7439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4. Thực nghiệm và trao đổi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1563" y="1928791"/>
            <a:ext cx="6719977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7"/>
              </a:lnSpc>
              <a:spcBef>
                <a:spcPct val="0"/>
              </a:spcBef>
            </a:pPr>
            <a:r>
              <a:rPr lang="en-US" sz="3748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Kết quả của ensemble learning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2128" y="6773055"/>
            <a:ext cx="15818556" cy="280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sz="35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Nhận</a:t>
            </a:r>
            <a:r>
              <a:rPr lang="en-US" sz="35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99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xét</a:t>
            </a:r>
            <a:r>
              <a:rPr lang="en-US" sz="3599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:</a:t>
            </a:r>
          </a:p>
          <a:p>
            <a:pPr marL="777237" lvl="1" indent="-388618" algn="l">
              <a:lnSpc>
                <a:spcPts val="431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Weight CB+XGB+LGB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là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mô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hình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có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RMSE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thấp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nhất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và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điểm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Kaggle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cao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nhất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hiệu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suất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tốt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nhất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trong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nhóm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ensemble </a:t>
            </a:r>
          </a:p>
          <a:p>
            <a:pPr marL="777237" lvl="1" indent="-388618" algn="l">
              <a:lnSpc>
                <a:spcPts val="4319"/>
              </a:lnSpc>
              <a:spcBef>
                <a:spcPct val="0"/>
              </a:spcBef>
              <a:buFont typeface="Arial"/>
              <a:buChar char="•"/>
            </a:pP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Các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mô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hình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có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thêm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KNN, SVR, RF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không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cải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thiện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rõ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rệt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→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có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thể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gây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nhiễu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khi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kết</a:t>
            </a:r>
            <a:r>
              <a:rPr lang="en-US" sz="35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hợp</a:t>
            </a:r>
            <a:endParaRPr lang="en-US" sz="3599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914400"/>
            <a:ext cx="8339751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5. Kết luận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21395"/>
            <a:ext cx="16077750" cy="37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Weight CB+XGB+LGB </a:t>
            </a:r>
            <a:r>
              <a:rPr lang="en-US" sz="32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là</a:t>
            </a: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mô</a:t>
            </a:r>
            <a:r>
              <a:rPr lang="en-US" sz="3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hình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cho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thấy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hiệu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suất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mạnh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mẽ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ổn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định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nhất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đạt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RMSE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thấp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nhất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điểm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Kaggle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cao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nhất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trên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tập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validation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     →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Là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lựa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chọn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tối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ưu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cho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bài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toán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dự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đoán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giá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00" b="1" dirty="0" err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nhà</a:t>
            </a:r>
            <a:r>
              <a:rPr lang="en-US" sz="35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500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marL="755651" lvl="1" indent="-377825" algn="ctr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Quá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trình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xử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lý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dữ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liệu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tạo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đặc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trưng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đóng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vai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trò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quan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trọng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giúp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mã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hóa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các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yếu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tố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ảnh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hưởng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đến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giá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trị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bất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động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sản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thành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các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đặc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trưng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rõ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ràng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và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có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ý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nghĩa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với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mô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hình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học</a:t>
            </a:r>
            <a:r>
              <a:rPr lang="en-US" sz="35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máy</a:t>
            </a:r>
            <a:endParaRPr lang="en-US" sz="35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D9A90431-6D58-9555-A5CE-9574A4E5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E03D99-D6B7-FF4D-CB88-616FAC19F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210300"/>
            <a:ext cx="17754600" cy="147430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857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800013" y="713404"/>
            <a:ext cx="8325937" cy="8860193"/>
            <a:chOff x="0" y="0"/>
            <a:chExt cx="11101250" cy="11813590"/>
          </a:xfrm>
        </p:grpSpPr>
        <p:sp>
          <p:nvSpPr>
            <p:cNvPr id="5" name="AutoShape 5"/>
            <p:cNvSpPr/>
            <p:nvPr/>
          </p:nvSpPr>
          <p:spPr>
            <a:xfrm rot="131710">
              <a:off x="214668" y="200199"/>
              <a:ext cx="10671914" cy="11413192"/>
            </a:xfrm>
            <a:prstGeom prst="rect">
              <a:avLst/>
            </a:prstGeom>
            <a:solidFill>
              <a:srgbClr val="AFC1D0"/>
            </a:solid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6"/>
            <p:cNvGrpSpPr/>
            <p:nvPr/>
          </p:nvGrpSpPr>
          <p:grpSpPr>
            <a:xfrm rot="131710">
              <a:off x="465932" y="435724"/>
              <a:ext cx="10169386" cy="10942143"/>
              <a:chOff x="0" y="0"/>
              <a:chExt cx="812800" cy="87456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7456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7456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74564"/>
                    </a:lnTo>
                    <a:lnTo>
                      <a:pt x="0" y="874564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45643" r="-45643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" name="Freeform 8"/>
          <p:cNvSpPr/>
          <p:nvPr/>
        </p:nvSpPr>
        <p:spPr>
          <a:xfrm>
            <a:off x="12341029" y="4285678"/>
            <a:ext cx="7092437" cy="7516070"/>
          </a:xfrm>
          <a:custGeom>
            <a:avLst/>
            <a:gdLst/>
            <a:ahLst/>
            <a:cxnLst/>
            <a:rect l="l" t="t" r="r" b="b"/>
            <a:pathLst>
              <a:path w="7092437" h="7516070">
                <a:moveTo>
                  <a:pt x="0" y="0"/>
                </a:moveTo>
                <a:lnTo>
                  <a:pt x="7092437" y="0"/>
                </a:lnTo>
                <a:lnTo>
                  <a:pt x="7092437" y="7516070"/>
                </a:lnTo>
                <a:lnTo>
                  <a:pt x="0" y="7516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-803019" y="-1021624"/>
            <a:ext cx="7092437" cy="7516070"/>
          </a:xfrm>
          <a:custGeom>
            <a:avLst/>
            <a:gdLst/>
            <a:ahLst/>
            <a:cxnLst/>
            <a:rect l="l" t="t" r="r" b="b"/>
            <a:pathLst>
              <a:path w="7092437" h="7516070">
                <a:moveTo>
                  <a:pt x="0" y="0"/>
                </a:moveTo>
                <a:lnTo>
                  <a:pt x="7092437" y="0"/>
                </a:lnTo>
                <a:lnTo>
                  <a:pt x="7092437" y="7516069"/>
                </a:lnTo>
                <a:lnTo>
                  <a:pt x="0" y="7516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437311">
            <a:off x="3778763" y="6716684"/>
            <a:ext cx="1667949" cy="1428371"/>
          </a:xfrm>
          <a:custGeom>
            <a:avLst/>
            <a:gdLst/>
            <a:ahLst/>
            <a:cxnLst/>
            <a:rect l="l" t="t" r="r" b="b"/>
            <a:pathLst>
              <a:path w="1667949" h="1428371">
                <a:moveTo>
                  <a:pt x="0" y="0"/>
                </a:moveTo>
                <a:lnTo>
                  <a:pt x="1667950" y="0"/>
                </a:lnTo>
                <a:lnTo>
                  <a:pt x="1667950" y="1428371"/>
                </a:lnTo>
                <a:lnTo>
                  <a:pt x="0" y="1428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4432476" flipH="1">
            <a:off x="15467706" y="6001197"/>
            <a:ext cx="2375439" cy="1230909"/>
          </a:xfrm>
          <a:custGeom>
            <a:avLst/>
            <a:gdLst/>
            <a:ahLst/>
            <a:cxnLst/>
            <a:rect l="l" t="t" r="r" b="b"/>
            <a:pathLst>
              <a:path w="2375439" h="1230909">
                <a:moveTo>
                  <a:pt x="2375439" y="0"/>
                </a:moveTo>
                <a:lnTo>
                  <a:pt x="0" y="0"/>
                </a:lnTo>
                <a:lnTo>
                  <a:pt x="0" y="1230909"/>
                </a:lnTo>
                <a:lnTo>
                  <a:pt x="2375439" y="1230909"/>
                </a:lnTo>
                <a:lnTo>
                  <a:pt x="237543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3757476">
            <a:off x="7501983" y="7124399"/>
            <a:ext cx="2132320" cy="1957857"/>
          </a:xfrm>
          <a:custGeom>
            <a:avLst/>
            <a:gdLst/>
            <a:ahLst/>
            <a:cxnLst/>
            <a:rect l="l" t="t" r="r" b="b"/>
            <a:pathLst>
              <a:path w="2132320" h="1957857">
                <a:moveTo>
                  <a:pt x="0" y="0"/>
                </a:moveTo>
                <a:lnTo>
                  <a:pt x="2132320" y="0"/>
                </a:lnTo>
                <a:lnTo>
                  <a:pt x="2132320" y="1957857"/>
                </a:lnTo>
                <a:lnTo>
                  <a:pt x="0" y="1957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 rot="-202183">
            <a:off x="1136224" y="3079305"/>
            <a:ext cx="8839120" cy="314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61"/>
              </a:lnSpc>
            </a:pPr>
            <a:r>
              <a:rPr lang="en-US" sz="13179" b="1" strike="noStrike">
                <a:solidFill>
                  <a:srgbClr val="0B1320"/>
                </a:solidFill>
                <a:latin typeface="Saira Heavy"/>
                <a:ea typeface="Saira Heavy"/>
                <a:cs typeface="Saira Heavy"/>
                <a:sym typeface="Saira Heavy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27142" y="2000526"/>
            <a:ext cx="17560858" cy="386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endParaRPr/>
          </a:p>
          <a:p>
            <a:pPr marL="669288" lvl="1" indent="-334644" algn="l">
              <a:lnSpc>
                <a:spcPts val="5269"/>
              </a:lnSpc>
              <a:buFont typeface="Arial"/>
              <a:buChar char="•"/>
            </a:pPr>
            <a:r>
              <a:rPr lang="en-US" sz="3099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Nguồn: Kaggle – House Prices Competition</a:t>
            </a:r>
          </a:p>
          <a:p>
            <a:pPr marL="669288" lvl="1" indent="-334644" algn="l">
              <a:lnSpc>
                <a:spcPts val="5269"/>
              </a:lnSpc>
              <a:buFont typeface="Arial"/>
              <a:buChar char="•"/>
            </a:pPr>
            <a:r>
              <a:rPr lang="en-US" sz="3099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Thông tin chi tiết của các căn nhà tại thành phố Ames, bang Iowa (Mỹ)</a:t>
            </a:r>
          </a:p>
          <a:p>
            <a:pPr marL="669288" lvl="1" indent="-334644" algn="l">
              <a:lnSpc>
                <a:spcPts val="5269"/>
              </a:lnSpc>
              <a:buFont typeface="Arial"/>
              <a:buChar char="•"/>
            </a:pPr>
            <a:r>
              <a:rPr lang="en-US" sz="3099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Bao gồm: </a:t>
            </a:r>
          </a:p>
          <a:p>
            <a:pPr marL="669288" lvl="1" indent="-334644" algn="l">
              <a:lnSpc>
                <a:spcPts val="5269"/>
              </a:lnSpc>
              <a:buFont typeface="Arial"/>
              <a:buChar char="•"/>
            </a:pPr>
            <a:r>
              <a:rPr lang="en-US" sz="3099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Biến đặc trưng: 79 biến mô tả căn nhà</a:t>
            </a:r>
          </a:p>
          <a:p>
            <a:pPr marL="0" lvl="0" indent="0" algn="l">
              <a:lnSpc>
                <a:spcPts val="5269"/>
              </a:lnSpc>
            </a:pPr>
            <a:endParaRPr lang="en-US" sz="3099">
              <a:solidFill>
                <a:srgbClr val="0B132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14400"/>
            <a:ext cx="6453673" cy="93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Giới thiệu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2991" y="2048151"/>
            <a:ext cx="138755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Dữ liệu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7142" y="5625442"/>
            <a:ext cx="7706589" cy="386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endParaRPr dirty="0"/>
          </a:p>
          <a:p>
            <a:pPr marL="669288" lvl="1" indent="-334644" algn="l">
              <a:lnSpc>
                <a:spcPts val="5269"/>
              </a:lnSpc>
              <a:buFont typeface="Arial"/>
              <a:buChar char="•"/>
            </a:pPr>
            <a:r>
              <a:rPr lang="en-US" sz="3099" b="1" dirty="0" err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Vật</a:t>
            </a:r>
            <a:r>
              <a:rPr lang="en-US" sz="3099" b="1" dirty="0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099" b="1" dirty="0" err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lý</a:t>
            </a:r>
            <a:r>
              <a:rPr lang="en-US" sz="3099" b="1" dirty="0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: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Diện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tích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số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tầng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chất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lượng</a:t>
            </a:r>
            <a:endParaRPr lang="en-US" sz="3099" dirty="0">
              <a:solidFill>
                <a:srgbClr val="0B132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9288" lvl="1" indent="-334644" algn="l">
              <a:lnSpc>
                <a:spcPts val="5269"/>
              </a:lnSpc>
              <a:buFont typeface="Arial"/>
              <a:buChar char="•"/>
            </a:pPr>
            <a:r>
              <a:rPr lang="en-US" sz="3099" b="1" dirty="0" err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Thời</a:t>
            </a:r>
            <a:r>
              <a:rPr lang="en-US" sz="3099" b="1" dirty="0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099" b="1" dirty="0" err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gian</a:t>
            </a:r>
            <a:r>
              <a:rPr lang="en-US" sz="3099" b="1" dirty="0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: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Năm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xây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năm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sửa</a:t>
            </a:r>
            <a:endParaRPr lang="en-US" sz="3099" dirty="0">
              <a:solidFill>
                <a:srgbClr val="0B132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9288" lvl="1" indent="-334644" algn="l">
              <a:lnSpc>
                <a:spcPts val="5269"/>
              </a:lnSpc>
              <a:buFont typeface="Arial"/>
              <a:buChar char="•"/>
            </a:pPr>
            <a:r>
              <a:rPr lang="en-US" sz="3099" b="1" dirty="0" err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Vị</a:t>
            </a:r>
            <a:r>
              <a:rPr lang="en-US" sz="3099" b="1" dirty="0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099" b="1" dirty="0" err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trí</a:t>
            </a:r>
            <a:r>
              <a:rPr lang="en-US" sz="3099" b="1" dirty="0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: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Khu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phố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gần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đường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lớn</a:t>
            </a:r>
            <a:endParaRPr lang="en-US" sz="3099" dirty="0">
              <a:solidFill>
                <a:srgbClr val="0B132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69288" lvl="1" indent="-334644" algn="l">
              <a:lnSpc>
                <a:spcPts val="5269"/>
              </a:lnSpc>
              <a:buFont typeface="Arial"/>
              <a:buChar char="•"/>
            </a:pPr>
            <a:r>
              <a:rPr lang="en-US" sz="3099" b="1" dirty="0" err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Tiện</a:t>
            </a:r>
            <a:r>
              <a:rPr lang="en-US" sz="3099" b="1" dirty="0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099" b="1" dirty="0" err="1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ích</a:t>
            </a:r>
            <a:r>
              <a:rPr lang="en-US" sz="3099" b="1" dirty="0">
                <a:solidFill>
                  <a:srgbClr val="0B13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: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Gara,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hồ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bơi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,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tầng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3099" dirty="0" err="1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hầm</a:t>
            </a:r>
            <a:r>
              <a:rPr lang="en-US" sz="3099" dirty="0">
                <a:solidFill>
                  <a:srgbClr val="0B1320"/>
                </a:solidFill>
                <a:latin typeface="Public Sans"/>
                <a:ea typeface="Public Sans"/>
                <a:cs typeface="Public Sans"/>
                <a:sym typeface="Public Sans"/>
              </a:rPr>
              <a:t>,...</a:t>
            </a:r>
          </a:p>
          <a:p>
            <a:pPr marL="0" lvl="0" indent="0" algn="l">
              <a:lnSpc>
                <a:spcPts val="5269"/>
              </a:lnSpc>
            </a:pPr>
            <a:endParaRPr lang="en-US" sz="3099" dirty="0">
              <a:solidFill>
                <a:srgbClr val="0B132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04916" y="5477804"/>
            <a:ext cx="4962483" cy="507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b="1" dirty="0" err="1">
                <a:solidFill>
                  <a:srgbClr val="1C3F6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Nhóm</a:t>
            </a:r>
            <a:r>
              <a:rPr lang="en-US" sz="3499" b="1" dirty="0">
                <a:solidFill>
                  <a:srgbClr val="1C3F6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3499" b="1" dirty="0" err="1">
                <a:solidFill>
                  <a:srgbClr val="1C3F6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thông</a:t>
            </a:r>
            <a:r>
              <a:rPr lang="en-US" sz="3499" b="1" dirty="0">
                <a:solidFill>
                  <a:srgbClr val="1C3F6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tin </a:t>
            </a:r>
            <a:r>
              <a:rPr lang="en-US" sz="3499" b="1" dirty="0" err="1">
                <a:solidFill>
                  <a:srgbClr val="1C3F6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chính</a:t>
            </a:r>
            <a:endParaRPr lang="en-US" sz="3499" b="1" dirty="0">
              <a:solidFill>
                <a:srgbClr val="1C3F60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8443256" y="4053164"/>
            <a:ext cx="9462553" cy="5992765"/>
            <a:chOff x="0" y="0"/>
            <a:chExt cx="2778069" cy="17593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78069" cy="1759389"/>
            </a:xfrm>
            <a:custGeom>
              <a:avLst/>
              <a:gdLst/>
              <a:ahLst/>
              <a:cxnLst/>
              <a:rect l="l" t="t" r="r" b="b"/>
              <a:pathLst>
                <a:path w="2778069" h="1759389">
                  <a:moveTo>
                    <a:pt x="0" y="0"/>
                  </a:moveTo>
                  <a:lnTo>
                    <a:pt x="2778069" y="0"/>
                  </a:lnTo>
                  <a:lnTo>
                    <a:pt x="2778069" y="1759389"/>
                  </a:lnTo>
                  <a:lnTo>
                    <a:pt x="0" y="1759389"/>
                  </a:lnTo>
                  <a:close/>
                </a:path>
              </a:pathLst>
            </a:custGeom>
            <a:blipFill>
              <a:blip r:embed="rId3"/>
              <a:stretch>
                <a:fillRect t="-1120" b="-11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1550140" y="2337730"/>
          <a:ext cx="4493636" cy="7334253"/>
        </p:xfrm>
        <a:graphic>
          <a:graphicData uri="http://schemas.openxmlformats.org/drawingml/2006/table">
            <a:tbl>
              <a:tblPr/>
              <a:tblGrid>
                <a:gridCol w="214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49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Tên cột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1C3F6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Số lượng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9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PoolQC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1453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9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MiscFeature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1406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9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Alley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1369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9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1179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49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MasVnrType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872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9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FireplaceQu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690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49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LotFrontage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259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1491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GarageType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1C3F6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81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0B13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6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437411" y="2205313"/>
            <a:ext cx="7706589" cy="403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endParaRPr/>
          </a:p>
          <a:p>
            <a:pPr marL="690877" lvl="1" indent="-345439" algn="l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Phân phối giá nhà bị lệch phải</a:t>
            </a:r>
          </a:p>
          <a:p>
            <a:pPr marL="690877" lvl="1" indent="-345439" algn="l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Dữ liệu thiếu và không đồng nhất</a:t>
            </a:r>
          </a:p>
          <a:p>
            <a:pPr marL="690877" lvl="1" indent="-345439" algn="l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Tương tác phi tuyến giữa các đặc trưng</a:t>
            </a:r>
          </a:p>
          <a:p>
            <a:pPr marL="690877" lvl="1" indent="-345439" algn="l">
              <a:lnSpc>
                <a:spcPts val="5439"/>
              </a:lnSpc>
              <a:buFont typeface="Arial"/>
              <a:buChar char="•"/>
            </a:pPr>
            <a:r>
              <a:rPr lang="en-US" sz="3199">
                <a:solidFill>
                  <a:srgbClr val="0B1320"/>
                </a:solidFill>
                <a:latin typeface="Calibri (MS)"/>
                <a:ea typeface="Calibri (MS)"/>
                <a:cs typeface="Calibri (MS)"/>
                <a:sym typeface="Calibri (MS)"/>
              </a:rPr>
              <a:t>Nguy cơ overfitting với mô hình phức tạp</a:t>
            </a:r>
          </a:p>
          <a:p>
            <a:pPr marL="0" lvl="0" indent="0" algn="l">
              <a:lnSpc>
                <a:spcPts val="5439"/>
              </a:lnSpc>
            </a:pPr>
            <a:endParaRPr lang="en-US" sz="3199">
              <a:solidFill>
                <a:srgbClr val="0B132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890442" y="5622516"/>
            <a:ext cx="7253558" cy="4664484"/>
            <a:chOff x="0" y="0"/>
            <a:chExt cx="2778069" cy="17864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8069" cy="1786469"/>
            </a:xfrm>
            <a:custGeom>
              <a:avLst/>
              <a:gdLst/>
              <a:ahLst/>
              <a:cxnLst/>
              <a:rect l="l" t="t" r="r" b="b"/>
              <a:pathLst>
                <a:path w="2778069" h="1786469">
                  <a:moveTo>
                    <a:pt x="0" y="0"/>
                  </a:moveTo>
                  <a:lnTo>
                    <a:pt x="2778069" y="0"/>
                  </a:lnTo>
                  <a:lnTo>
                    <a:pt x="2778069" y="1786469"/>
                  </a:lnTo>
                  <a:lnTo>
                    <a:pt x="0" y="1786469"/>
                  </a:lnTo>
                  <a:close/>
                </a:path>
              </a:pathLst>
            </a:custGeom>
            <a:blipFill>
              <a:blip r:embed="rId3"/>
              <a:stretch>
                <a:fillRect l="-1838" r="-18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914400"/>
            <a:ext cx="645367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1. Giới thiệu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48151"/>
            <a:ext cx="25527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Thách</a:t>
            </a:r>
            <a:r>
              <a:rPr lang="en-US" sz="3599" b="1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thức</a:t>
            </a:r>
            <a:endParaRPr lang="en-US" sz="3599" b="1" dirty="0">
              <a:solidFill>
                <a:srgbClr val="1C3F6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20349" y="1219200"/>
            <a:ext cx="4223427" cy="693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352"/>
              </a:lnSpc>
            </a:pPr>
            <a:r>
              <a:rPr lang="en-US" sz="3148" b="1">
                <a:solidFill>
                  <a:srgbClr val="0B132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Các cột có giá trị bị thiếu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333138" y="2133876"/>
            <a:ext cx="9035312" cy="5287107"/>
            <a:chOff x="0" y="0"/>
            <a:chExt cx="3052956" cy="1786469"/>
          </a:xfrm>
        </p:grpSpPr>
        <p:sp>
          <p:nvSpPr>
            <p:cNvPr id="6" name="Freeform 6">
              <a:hlinkClick r:id="rId3" tooltip="https://www.kaggle.com/competitions/house-prices-advanced-regression-techniques"/>
            </p:cNvPr>
            <p:cNvSpPr/>
            <p:nvPr/>
          </p:nvSpPr>
          <p:spPr>
            <a:xfrm>
              <a:off x="0" y="0"/>
              <a:ext cx="3052956" cy="1786469"/>
            </a:xfrm>
            <a:custGeom>
              <a:avLst/>
              <a:gdLst/>
              <a:ahLst/>
              <a:cxnLst/>
              <a:rect l="l" t="t" r="r" b="b"/>
              <a:pathLst>
                <a:path w="3052956" h="1786469">
                  <a:moveTo>
                    <a:pt x="0" y="0"/>
                  </a:moveTo>
                  <a:lnTo>
                    <a:pt x="3052956" y="0"/>
                  </a:lnTo>
                  <a:lnTo>
                    <a:pt x="3052956" y="1786469"/>
                  </a:lnTo>
                  <a:lnTo>
                    <a:pt x="0" y="1786469"/>
                  </a:lnTo>
                  <a:close/>
                </a:path>
              </a:pathLst>
            </a:custGeom>
            <a:blipFill>
              <a:blip r:embed="rId4"/>
              <a:stretch>
                <a:fillRect t="-3617" b="-36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14400"/>
            <a:ext cx="735166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Các công việc liên quan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7140" y="2048151"/>
            <a:ext cx="295906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Các </a:t>
            </a: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mô</a:t>
            </a:r>
            <a:r>
              <a:rPr lang="en-US" sz="3599" b="1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hình</a:t>
            </a:r>
            <a:endParaRPr lang="en-US" sz="3599" b="1" dirty="0">
              <a:solidFill>
                <a:srgbClr val="1C3F6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825851" y="2196131"/>
            <a:ext cx="8021271" cy="5301828"/>
            <a:chOff x="0" y="0"/>
            <a:chExt cx="1696298" cy="1121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6298" cy="1121204"/>
            </a:xfrm>
            <a:custGeom>
              <a:avLst/>
              <a:gdLst/>
              <a:ahLst/>
              <a:cxnLst/>
              <a:rect l="l" t="t" r="r" b="b"/>
              <a:pathLst>
                <a:path w="1696298" h="1121204">
                  <a:moveTo>
                    <a:pt x="0" y="0"/>
                  </a:moveTo>
                  <a:lnTo>
                    <a:pt x="1696298" y="0"/>
                  </a:lnTo>
                  <a:lnTo>
                    <a:pt x="1696298" y="1121204"/>
                  </a:lnTo>
                  <a:lnTo>
                    <a:pt x="0" y="1121204"/>
                  </a:lnTo>
                  <a:close/>
                </a:path>
              </a:pathLst>
            </a:custGeom>
            <a:blipFill>
              <a:blip r:embed="rId5"/>
              <a:stretch>
                <a:fillRect l="-8752" r="-875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119761" y="7620116"/>
            <a:ext cx="7433449" cy="179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Random Forest: Ensemble từ nhiều cây quyết định, giảm overfitting</a:t>
            </a:r>
          </a:p>
          <a:p>
            <a:pPr algn="just">
              <a:lnSpc>
                <a:spcPts val="4619"/>
              </a:lnSpc>
            </a:pPr>
            <a:endParaRPr lang="en-US" sz="32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69102" y="7565506"/>
            <a:ext cx="8972477" cy="184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Linear Regression : Hồi quy tuyến tính cơ bản, dễ hiểu, dễ triển khai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14400"/>
            <a:ext cx="735166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Các công việc liên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27140" y="2048151"/>
            <a:ext cx="273046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Các </a:t>
            </a: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mô</a:t>
            </a:r>
            <a:r>
              <a:rPr lang="en-US" sz="3599" b="1" dirty="0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  <a:r>
              <a:rPr lang="en-US" sz="3599" b="1" dirty="0" err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hình</a:t>
            </a:r>
            <a:endParaRPr lang="en-US" sz="3599" b="1" dirty="0">
              <a:solidFill>
                <a:srgbClr val="1C3F6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748970" y="2548075"/>
            <a:ext cx="7815844" cy="4949636"/>
            <a:chOff x="0" y="0"/>
            <a:chExt cx="1737157" cy="11001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7157" cy="1100111"/>
            </a:xfrm>
            <a:custGeom>
              <a:avLst/>
              <a:gdLst/>
              <a:ahLst/>
              <a:cxnLst/>
              <a:rect l="l" t="t" r="r" b="b"/>
              <a:pathLst>
                <a:path w="1737157" h="1100111">
                  <a:moveTo>
                    <a:pt x="0" y="0"/>
                  </a:moveTo>
                  <a:lnTo>
                    <a:pt x="1737157" y="0"/>
                  </a:lnTo>
                  <a:lnTo>
                    <a:pt x="1737157" y="1100111"/>
                  </a:lnTo>
                  <a:lnTo>
                    <a:pt x="0" y="1100111"/>
                  </a:lnTo>
                  <a:close/>
                </a:path>
              </a:pathLst>
            </a:custGeom>
            <a:blipFill>
              <a:blip r:embed="rId3"/>
              <a:stretch>
                <a:fillRect t="-470" b="-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8322" y="3023213"/>
            <a:ext cx="8032420" cy="4240574"/>
            <a:chOff x="0" y="0"/>
            <a:chExt cx="2083810" cy="11001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83810" cy="1100111"/>
            </a:xfrm>
            <a:custGeom>
              <a:avLst/>
              <a:gdLst/>
              <a:ahLst/>
              <a:cxnLst/>
              <a:rect l="l" t="t" r="r" b="b"/>
              <a:pathLst>
                <a:path w="2083810" h="1100111">
                  <a:moveTo>
                    <a:pt x="0" y="0"/>
                  </a:moveTo>
                  <a:lnTo>
                    <a:pt x="2083810" y="0"/>
                  </a:lnTo>
                  <a:lnTo>
                    <a:pt x="2083810" y="1100111"/>
                  </a:lnTo>
                  <a:lnTo>
                    <a:pt x="0" y="1100111"/>
                  </a:lnTo>
                  <a:close/>
                </a:path>
              </a:pathLst>
            </a:custGeom>
            <a:blipFill>
              <a:blip r:embed="rId4"/>
              <a:stretch>
                <a:fillRect l="-2793" r="-279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61206" y="7658426"/>
            <a:ext cx="8753609" cy="1847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22"/>
              </a:lnSpc>
            </a:pP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XGBoost</a:t>
            </a:r>
            <a:r>
              <a:rPr lang="en-US" sz="35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</a:t>
            </a: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Tối</a:t>
            </a:r>
            <a:r>
              <a:rPr lang="en-US" sz="35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ưu</a:t>
            </a:r>
            <a:r>
              <a:rPr lang="en-US" sz="35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hóa</a:t>
            </a:r>
            <a:r>
              <a:rPr lang="en-US" sz="35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từ</a:t>
            </a:r>
            <a:r>
              <a:rPr lang="en-US" sz="35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GB, </a:t>
            </a: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nhanh</a:t>
            </a:r>
            <a:r>
              <a:rPr lang="en-US" sz="35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có</a:t>
            </a:r>
            <a:r>
              <a:rPr lang="en-US" sz="35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regularization, </a:t>
            </a: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xử</a:t>
            </a:r>
            <a:r>
              <a:rPr lang="en-US" sz="35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lý</a:t>
            </a:r>
            <a:r>
              <a:rPr lang="en-US" sz="35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missing </a:t>
            </a:r>
            <a:r>
              <a:rPr lang="en-US" sz="35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tốt</a:t>
            </a:r>
            <a:endParaRPr lang="en-US" sz="3516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ctr">
              <a:lnSpc>
                <a:spcPts val="4922"/>
              </a:lnSpc>
            </a:pPr>
            <a:endParaRPr lang="en-US" sz="3516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90391" y="7416187"/>
            <a:ext cx="8330351" cy="124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2"/>
              </a:lnSpc>
            </a:pPr>
            <a:r>
              <a:rPr lang="en-US" sz="34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Gradient Boosting: Boosting </a:t>
            </a:r>
            <a:r>
              <a:rPr lang="en-US" sz="34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tuần</a:t>
            </a:r>
            <a:r>
              <a:rPr lang="en-US" sz="34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tự</a:t>
            </a:r>
            <a:r>
              <a:rPr lang="en-US" sz="34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4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học</a:t>
            </a:r>
            <a:r>
              <a:rPr lang="en-US" sz="34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từ</a:t>
            </a:r>
            <a:r>
              <a:rPr lang="en-US" sz="34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lỗi</a:t>
            </a:r>
            <a:r>
              <a:rPr lang="en-US" sz="34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của</a:t>
            </a:r>
            <a:r>
              <a:rPr lang="en-US" sz="34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cây</a:t>
            </a:r>
            <a:r>
              <a:rPr lang="en-US" sz="3416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3416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trước</a:t>
            </a:r>
            <a:endParaRPr lang="en-US" sz="3416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30839" y="2001674"/>
            <a:ext cx="6821736" cy="5219812"/>
            <a:chOff x="0" y="0"/>
            <a:chExt cx="1465294" cy="11212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65294" cy="1121204"/>
            </a:xfrm>
            <a:custGeom>
              <a:avLst/>
              <a:gdLst/>
              <a:ahLst/>
              <a:cxnLst/>
              <a:rect l="l" t="t" r="r" b="b"/>
              <a:pathLst>
                <a:path w="1465294" h="1121204">
                  <a:moveTo>
                    <a:pt x="0" y="0"/>
                  </a:moveTo>
                  <a:lnTo>
                    <a:pt x="1465294" y="0"/>
                  </a:lnTo>
                  <a:lnTo>
                    <a:pt x="1465294" y="1121204"/>
                  </a:lnTo>
                  <a:lnTo>
                    <a:pt x="0" y="1121204"/>
                  </a:lnTo>
                  <a:close/>
                </a:path>
              </a:pathLst>
            </a:custGeom>
            <a:blipFill>
              <a:blip r:embed="rId3"/>
              <a:stretch>
                <a:fillRect l="-18015" r="-180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03914" y="1977149"/>
            <a:ext cx="7220525" cy="5207067"/>
            <a:chOff x="0" y="0"/>
            <a:chExt cx="1525499" cy="11001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5499" cy="1100111"/>
            </a:xfrm>
            <a:custGeom>
              <a:avLst/>
              <a:gdLst/>
              <a:ahLst/>
              <a:cxnLst/>
              <a:rect l="l" t="t" r="r" b="b"/>
              <a:pathLst>
                <a:path w="1525499" h="1100111">
                  <a:moveTo>
                    <a:pt x="0" y="0"/>
                  </a:moveTo>
                  <a:lnTo>
                    <a:pt x="1525499" y="0"/>
                  </a:lnTo>
                  <a:lnTo>
                    <a:pt x="1525499" y="1100111"/>
                  </a:lnTo>
                  <a:lnTo>
                    <a:pt x="0" y="1100111"/>
                  </a:lnTo>
                  <a:close/>
                </a:path>
              </a:pathLst>
            </a:custGeom>
            <a:blipFill>
              <a:blip r:embed="rId4"/>
              <a:stretch>
                <a:fillRect l="-22114" r="-221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14400"/>
            <a:ext cx="10421530" cy="93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Các công việc liên quan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4571" y="7279467"/>
            <a:ext cx="7101508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SVR: Biến thể hồi quy của SVM, dùng kernel để bắt quan hệ phi tuyến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03914" y="7279467"/>
            <a:ext cx="6831471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CatBoost: Boosting tối ưu cho dữ liệu phân loại, tự xử lý categorical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C1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525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9368451" y="6004855"/>
            <a:ext cx="457400" cy="25400"/>
          </a:xfrm>
          <a:prstGeom prst="line">
            <a:avLst/>
          </a:prstGeom>
          <a:ln w="9525" cap="rnd">
            <a:solidFill>
              <a:srgbClr val="AFC1D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914400"/>
            <a:ext cx="7351664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53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2. Các công việc liên quan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19045"/>
            <a:ext cx="6454370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 b="1">
                <a:solidFill>
                  <a:srgbClr val="1C3F6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Các kỹ thuật tiền xử lý dữ liệu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71964" y="3695700"/>
            <a:ext cx="8386477" cy="4138880"/>
            <a:chOff x="0" y="0"/>
            <a:chExt cx="1852516" cy="914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2516" cy="914250"/>
            </a:xfrm>
            <a:custGeom>
              <a:avLst/>
              <a:gdLst/>
              <a:ahLst/>
              <a:cxnLst/>
              <a:rect l="l" t="t" r="r" b="b"/>
              <a:pathLst>
                <a:path w="1852516" h="914250">
                  <a:moveTo>
                    <a:pt x="0" y="0"/>
                  </a:moveTo>
                  <a:lnTo>
                    <a:pt x="1852516" y="0"/>
                  </a:lnTo>
                  <a:lnTo>
                    <a:pt x="1852516" y="914250"/>
                  </a:lnTo>
                  <a:lnTo>
                    <a:pt x="0" y="914250"/>
                  </a:lnTo>
                  <a:close/>
                </a:path>
              </a:pathLst>
            </a:custGeom>
            <a:blipFill>
              <a:blip r:embed="rId3"/>
              <a:stretch>
                <a:fillRect t="-8888" b="-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825851" y="2939709"/>
            <a:ext cx="7764090" cy="604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Mục tiêu: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Xử lý các giá trị Missing trong data sao cho dữ liệu không còn giá trị thiếu (NaN) trước khi encode / scale.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Xử lý missing values theo ngữ nghĩa (None, 0, median)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Tách nhóm biến số và phân loại để xử lý riêng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Xây dựng pipeline xử lý dữ liệu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2399</Words>
  <Application>Microsoft Office PowerPoint</Application>
  <PresentationFormat>Custom</PresentationFormat>
  <Paragraphs>384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6" baseType="lpstr">
      <vt:lpstr>Noto Sans Bold</vt:lpstr>
      <vt:lpstr>Garet</vt:lpstr>
      <vt:lpstr>Public Sans Bold</vt:lpstr>
      <vt:lpstr>Aptos</vt:lpstr>
      <vt:lpstr>Josefin Sans Bold</vt:lpstr>
      <vt:lpstr>Calibri (MS) Bold</vt:lpstr>
      <vt:lpstr>Calibri (MS)</vt:lpstr>
      <vt:lpstr>Garet Bold</vt:lpstr>
      <vt:lpstr>Public Sans</vt:lpstr>
      <vt:lpstr>Aptos Display</vt:lpstr>
      <vt:lpstr>Josefin Sans</vt:lpstr>
      <vt:lpstr>Arial</vt:lpstr>
      <vt:lpstr>Saira Heavy</vt:lpstr>
      <vt:lpstr>Calibri</vt:lpstr>
      <vt:lpstr>Office Theme</vt:lpstr>
      <vt:lpstr>1_Custom Design</vt:lpstr>
      <vt:lpstr>Custom Design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and Black Minimalist Project Deck Presentation</dc:title>
  <cp:lastModifiedBy>Lâm Tú Nhi</cp:lastModifiedBy>
  <cp:revision>4</cp:revision>
  <dcterms:created xsi:type="dcterms:W3CDTF">2006-08-16T00:00:00Z</dcterms:created>
  <dcterms:modified xsi:type="dcterms:W3CDTF">2025-11-13T15:44:20Z</dcterms:modified>
  <dc:identifier>DAG4cLcVz7s</dc:identifier>
</cp:coreProperties>
</file>